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17"/>
  </p:notesMasterIdLst>
  <p:handoutMasterIdLst>
    <p:handoutMasterId r:id="rId18"/>
  </p:handoutMasterIdLst>
  <p:sldIdLst>
    <p:sldId id="359" r:id="rId2"/>
    <p:sldId id="339" r:id="rId3"/>
    <p:sldId id="349" r:id="rId4"/>
    <p:sldId id="348" r:id="rId5"/>
    <p:sldId id="350" r:id="rId6"/>
    <p:sldId id="351" r:id="rId7"/>
    <p:sldId id="352" r:id="rId8"/>
    <p:sldId id="341" r:id="rId9"/>
    <p:sldId id="345" r:id="rId10"/>
    <p:sldId id="353" r:id="rId11"/>
    <p:sldId id="354" r:id="rId12"/>
    <p:sldId id="355" r:id="rId13"/>
    <p:sldId id="346" r:id="rId14"/>
    <p:sldId id="357" r:id="rId15"/>
    <p:sldId id="358" r:id="rId1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71008" autoAdjust="0"/>
    <p:restoredTop sz="92895" autoAdjust="0"/>
  </p:normalViewPr>
  <p:slideViewPr>
    <p:cSldViewPr>
      <p:cViewPr varScale="1">
        <p:scale>
          <a:sx n="67" d="100"/>
          <a:sy n="67" d="100"/>
        </p:scale>
        <p:origin x="580" y="44"/>
      </p:cViewPr>
      <p:guideLst>
        <p:guide orient="horz" pos="2160"/>
        <p:guide pos="2880"/>
      </p:guideLst>
    </p:cSldViewPr>
  </p:slideViewPr>
  <p:outlineViewPr>
    <p:cViewPr>
      <p:scale>
        <a:sx n="33" d="100"/>
        <a:sy n="33" d="100"/>
      </p:scale>
      <p:origin x="0" y="3972"/>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7/17/2018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10</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MetroHealth83.csv</a:t>
            </a:r>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11</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13</a:t>
            </a:fld>
            <a:endParaRPr lang="en-US" altLang="en-US" dirty="0"/>
          </a:p>
        </p:txBody>
      </p:sp>
    </p:spTree>
    <p:extLst>
      <p:ext uri="{BB962C8B-B14F-4D97-AF65-F5344CB8AC3E}">
        <p14:creationId xmlns:p14="http://schemas.microsoft.com/office/powerpoint/2010/main" val="42144497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 k</a:t>
            </a:r>
            <a:endParaRPr lang="en-US" i="1"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14</a:t>
            </a:fld>
            <a:endParaRPr lang="en-US" altLang="en-US" dirty="0"/>
          </a:p>
        </p:txBody>
      </p:sp>
    </p:spTree>
    <p:extLst>
      <p:ext uri="{BB962C8B-B14F-4D97-AF65-F5344CB8AC3E}">
        <p14:creationId xmlns:p14="http://schemas.microsoft.com/office/powerpoint/2010/main" val="23030036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a:t>
            </a:fld>
            <a:endParaRPr lang="en-US" altLang="en-US" dirty="0"/>
          </a:p>
        </p:txBody>
      </p:sp>
    </p:spTree>
    <p:extLst>
      <p:ext uri="{BB962C8B-B14F-4D97-AF65-F5344CB8AC3E}">
        <p14:creationId xmlns:p14="http://schemas.microsoft.com/office/powerpoint/2010/main" val="2655453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3</a:t>
            </a:fld>
            <a:endParaRPr lang="en-US" altLang="en-US" dirty="0"/>
          </a:p>
        </p:txBody>
      </p:sp>
    </p:spTree>
    <p:extLst>
      <p:ext uri="{BB962C8B-B14F-4D97-AF65-F5344CB8AC3E}">
        <p14:creationId xmlns:p14="http://schemas.microsoft.com/office/powerpoint/2010/main" val="32593242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4</a:t>
            </a:fld>
            <a:endParaRPr lang="en-US" altLang="en-US" dirty="0"/>
          </a:p>
        </p:txBody>
      </p:sp>
    </p:spTree>
    <p:extLst>
      <p:ext uri="{BB962C8B-B14F-4D97-AF65-F5344CB8AC3E}">
        <p14:creationId xmlns:p14="http://schemas.microsoft.com/office/powerpoint/2010/main" val="25907272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5</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6</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7</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8</a:t>
            </a:fld>
            <a:endParaRPr lang="en-US" altLang="en-US" dirty="0"/>
          </a:p>
        </p:txBody>
      </p:sp>
    </p:spTree>
    <p:extLst>
      <p:ext uri="{BB962C8B-B14F-4D97-AF65-F5344CB8AC3E}">
        <p14:creationId xmlns:p14="http://schemas.microsoft.com/office/powerpoint/2010/main" val="28489470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MidtermFinal.csv  and  SpeciesArea.csv</a:t>
            </a:r>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9</a:t>
            </a:fld>
            <a:endParaRPr lang="en-US" altLang="en-US" dirty="0"/>
          </a:p>
        </p:txBody>
      </p:sp>
    </p:spTree>
    <p:extLst>
      <p:ext uri="{BB962C8B-B14F-4D97-AF65-F5344CB8AC3E}">
        <p14:creationId xmlns:p14="http://schemas.microsoft.com/office/powerpoint/2010/main" val="18971771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a:p>
        </p:txBody>
      </p:sp>
    </p:spTree>
    <p:extLst>
      <p:ext uri="{BB962C8B-B14F-4D97-AF65-F5344CB8AC3E}">
        <p14:creationId xmlns:p14="http://schemas.microsoft.com/office/powerpoint/2010/main" val="37374066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8.emf"/></Relationships>
</file>

<file path=ppt/slides/_rels/slide11.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0.emf"/></Relationships>
</file>

<file path=ppt/slides/_rels/slide12.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4.emf"/></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wmf"/><Relationship Id="rId5" Type="http://schemas.openxmlformats.org/officeDocument/2006/relationships/oleObject" Target="../embeddings/oleObject1.bin"/><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6.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80519"/>
            <a:ext cx="8229600" cy="858756"/>
          </a:xfrm>
        </p:spPr>
        <p:txBody>
          <a:bodyPr>
            <a:normAutofit/>
          </a:bodyPr>
          <a:lstStyle/>
          <a:p>
            <a:r>
              <a:rPr lang="en-US" b="1" dirty="0">
                <a:solidFill>
                  <a:schemeClr val="bg1"/>
                </a:solidFill>
              </a:rPr>
              <a:t>Sections </a:t>
            </a:r>
            <a:r>
              <a:rPr lang="en-US" b="1" dirty="0" smtClean="0">
                <a:solidFill>
                  <a:schemeClr val="bg1"/>
                </a:solidFill>
              </a:rPr>
              <a:t>1.2-1.3</a:t>
            </a:r>
            <a:endParaRPr lang="en-US" b="1" dirty="0">
              <a:solidFill>
                <a:schemeClr val="bg1"/>
              </a:solidFill>
            </a:endParaRPr>
          </a:p>
        </p:txBody>
      </p:sp>
      <p:sp>
        <p:nvSpPr>
          <p:cNvPr id="3" name="Text Placeholder 2"/>
          <p:cNvSpPr>
            <a:spLocks noGrp="1"/>
          </p:cNvSpPr>
          <p:nvPr>
            <p:ph sz="quarter" idx="15"/>
          </p:nvPr>
        </p:nvSpPr>
        <p:spPr>
          <a:xfrm>
            <a:off x="703196" y="3657600"/>
            <a:ext cx="7737608" cy="611640"/>
          </a:xfrm>
          <a:noFill/>
        </p:spPr>
        <p:txBody>
          <a:bodyPr anchor="ctr">
            <a:normAutofit fontScale="92500" lnSpcReduction="10000"/>
          </a:bodyPr>
          <a:lstStyle/>
          <a:p>
            <a:pPr algn="ctr">
              <a:spcBef>
                <a:spcPts val="0"/>
              </a:spcBef>
              <a:buClr>
                <a:srgbClr val="008080"/>
              </a:buClr>
              <a:buSzPct val="25000"/>
              <a:buNone/>
            </a:pPr>
            <a:r>
              <a:rPr lang="en-US" altLang="en-US" sz="4000" dirty="0">
                <a:solidFill>
                  <a:schemeClr val="bg1"/>
                </a:solidFill>
                <a:ea typeface="Arial Black"/>
              </a:rPr>
              <a:t>Chapter 1</a:t>
            </a:r>
            <a:endParaRPr lang="en-US" sz="3600" dirty="0" smtClean="0">
              <a:solidFill>
                <a:schemeClr val="bg1"/>
              </a:solidFill>
            </a:endParaRPr>
          </a:p>
        </p:txBody>
      </p:sp>
    </p:spTree>
    <p:extLst>
      <p:ext uri="{BB962C8B-B14F-4D97-AF65-F5344CB8AC3E}">
        <p14:creationId xmlns:p14="http://schemas.microsoft.com/office/powerpoint/2010/main" val="39530897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Is It Linear</a:t>
            </a:r>
            <a:r>
              <a:rPr lang="en-US" dirty="0" smtClean="0"/>
              <a:t>? (2 of 2)</a:t>
            </a:r>
            <a:endParaRPr lang="en-US" dirty="0"/>
          </a:p>
        </p:txBody>
      </p:sp>
      <p:sp>
        <p:nvSpPr>
          <p:cNvPr id="4" name="Content Placeholder 3"/>
          <p:cNvSpPr>
            <a:spLocks noGrp="1"/>
          </p:cNvSpPr>
          <p:nvPr>
            <p:ph idx="1"/>
          </p:nvPr>
        </p:nvSpPr>
        <p:spPr>
          <a:xfrm>
            <a:off x="243114" y="1415142"/>
            <a:ext cx="8610600" cy="489858"/>
          </a:xfrm>
        </p:spPr>
        <p:txBody>
          <a:bodyPr>
            <a:normAutofit/>
          </a:bodyPr>
          <a:lstStyle/>
          <a:p>
            <a:pPr marL="514350" indent="-514350">
              <a:buFont typeface="+mj-lt"/>
              <a:buAutoNum type="arabicPeriod" startAt="2"/>
            </a:pPr>
            <a:r>
              <a:rPr lang="en-US" altLang="en-US" sz="2400" dirty="0"/>
              <a:t>Plot the residuals versus the predictions</a:t>
            </a:r>
          </a:p>
        </p:txBody>
      </p:sp>
      <p:pic>
        <p:nvPicPr>
          <p:cNvPr id="9" name="Picture 7" descr="A scatterplot graph correlates model1dollarfitted and model1dollarresid. The graph has model1dollarfitted along the horizontal axis ranging from 60 to 90 in increments of 10 and model1dollarresid along the vertical axis ranging from negative 15 to 15 in increments of 5. A regression line that is parallel to the horizontal axis corresponds to 0 mark on the vertical axis. The graph shows a cluster of points from 63 to 90 along the horizontal axis and negative 10 to 15 along the vertical axis. Three points lie significantly at (75, negative 14), (75, negative 7), and (84, negative 14).">
            <a:extLst>
              <a:ext uri="{FF2B5EF4-FFF2-40B4-BE49-F238E27FC236}">
                <a16:creationId xmlns:a16="http://schemas.microsoft.com/office/drawing/2014/main" xmlns="" id="{8B8C571C-C50A-4166-A8FC-C83D21999970}"/>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304800" y="2130815"/>
            <a:ext cx="4378484" cy="384048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0" name="Picture 8" descr="A scatterplot graph correlates m1dollarfitted and m1dollarresid. The graph has m1dollarfitted along the horizontal axis ranging from 20 to 140 in increments of 20 and m1dollarresidu along the vertical axis ranging from negative 20 to 30 in increments of 10. A regression line that is parallel to the horizontal axis corresponds to 0 mark on the vertical axis. The graph shows a cluster of points one above the other at 20 on the horizontal axis and from negative 15 to 2 on the vertical axis. Three points lie significantly at (20, 15), (40, 37), and (100, 22).">
            <a:extLst>
              <a:ext uri="{FF2B5EF4-FFF2-40B4-BE49-F238E27FC236}">
                <a16:creationId xmlns:a16="http://schemas.microsoft.com/office/drawing/2014/main" xmlns="" id="{12878626-B723-4441-9D74-C1D437554C37}"/>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tretch>
            <a:fillRect/>
          </a:stretch>
        </p:blipFill>
        <p:spPr bwMode="auto">
          <a:xfrm>
            <a:off x="4648200" y="2133600"/>
            <a:ext cx="4335133" cy="380246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213070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Is the Variance Constant</a:t>
            </a:r>
            <a:r>
              <a:rPr lang="en-US" dirty="0" smtClean="0"/>
              <a:t>? (1 of 2)</a:t>
            </a:r>
            <a:endParaRPr lang="en-US" dirty="0"/>
          </a:p>
        </p:txBody>
      </p:sp>
      <p:sp>
        <p:nvSpPr>
          <p:cNvPr id="5" name="Content Placeholder 4"/>
          <p:cNvSpPr>
            <a:spLocks noGrp="1"/>
          </p:cNvSpPr>
          <p:nvPr>
            <p:ph idx="1"/>
          </p:nvPr>
        </p:nvSpPr>
        <p:spPr>
          <a:xfrm>
            <a:off x="68302" y="1442677"/>
            <a:ext cx="8960225" cy="576304"/>
          </a:xfrm>
        </p:spPr>
        <p:txBody>
          <a:bodyPr>
            <a:noAutofit/>
          </a:bodyPr>
          <a:lstStyle/>
          <a:p>
            <a:pPr marL="514350" indent="-514350">
              <a:spcBef>
                <a:spcPts val="624"/>
              </a:spcBef>
              <a:buFont typeface="+mj-lt"/>
              <a:buAutoNum type="arabicPeriod"/>
            </a:pPr>
            <a:r>
              <a:rPr lang="en-US" sz="2400" dirty="0"/>
              <a:t>Look at a scatterplot with the regression line drawn on it</a:t>
            </a:r>
            <a:r>
              <a:rPr lang="en-US" sz="2400" dirty="0" smtClean="0"/>
              <a:t>.</a:t>
            </a:r>
            <a:endParaRPr lang="en-US" sz="2400" dirty="0"/>
          </a:p>
        </p:txBody>
      </p:sp>
      <p:pic>
        <p:nvPicPr>
          <p:cNvPr id="11" name="Picture 7" descr="A scatterplot graph correlates Midterm and Final. The graph plots Midterm on the horizontal axis ranging from 25 to 50 in increments of 5 and the Final on the vertical axis ranging from 40 to 90 in increments of 10. A regression line having a positive slope extends from (22, 52) to (52, 98). The graph shows a cluster of points from 28 to 50 along the horizontal axis and from 50 and 90 along the vertical line. Four points lie significantly around (23, 43), (27, 41), (35, 51), and (37, 60).">
            <a:extLst>
              <a:ext uri="{FF2B5EF4-FFF2-40B4-BE49-F238E27FC236}">
                <a16:creationId xmlns:a16="http://schemas.microsoft.com/office/drawing/2014/main" xmlns="" id="{C535C99D-3B3C-42A9-9821-F674DC0E554F}"/>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457200" y="2363972"/>
            <a:ext cx="3963785" cy="347674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2" name="Picture 8" descr="A scatterplot graph correlates NumHospitals and NumMDs. The graph has NumHospitals along the horizontal axis ranging from 5 to 30 in increments of 5 and NumMDs along the vertical axis ranging from 0 to 8000 in increments of 2000. A regression line extends from the origin to (34, 8500). The graph shows a cluster of points from 2 to 20 along the horizontal axis and from 0 to 5000 along the vertical axis. Three points lie significantly at (18, 6000), (19, 7000), and (23, 8000).">
            <a:extLst>
              <a:ext uri="{FF2B5EF4-FFF2-40B4-BE49-F238E27FC236}">
                <a16:creationId xmlns:a16="http://schemas.microsoft.com/office/drawing/2014/main" xmlns="" id="{46E0EFAF-8C93-4427-91A8-295807409062}"/>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tretch>
            <a:fillRect/>
          </a:stretch>
        </p:blipFill>
        <p:spPr bwMode="auto">
          <a:xfrm>
            <a:off x="4795743" y="2320776"/>
            <a:ext cx="4043457" cy="354662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013035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Is the Variance Constant</a:t>
            </a:r>
            <a:r>
              <a:rPr lang="en-US" dirty="0" smtClean="0"/>
              <a:t>? (2 of 2)</a:t>
            </a:r>
            <a:endParaRPr lang="en-US" dirty="0"/>
          </a:p>
        </p:txBody>
      </p:sp>
      <p:sp>
        <p:nvSpPr>
          <p:cNvPr id="3" name="Content Placeholder 2"/>
          <p:cNvSpPr>
            <a:spLocks noGrp="1"/>
          </p:cNvSpPr>
          <p:nvPr>
            <p:ph idx="1"/>
          </p:nvPr>
        </p:nvSpPr>
        <p:spPr>
          <a:xfrm>
            <a:off x="243114" y="1415142"/>
            <a:ext cx="8610600" cy="566058"/>
          </a:xfrm>
        </p:spPr>
        <p:txBody>
          <a:bodyPr>
            <a:normAutofit/>
          </a:bodyPr>
          <a:lstStyle/>
          <a:p>
            <a:pPr marL="514350" indent="-514350">
              <a:buFont typeface="+mj-lt"/>
              <a:buAutoNum type="arabicPeriod" startAt="2"/>
            </a:pPr>
            <a:r>
              <a:rPr lang="en-US" altLang="en-US" sz="2400" dirty="0"/>
              <a:t>Plot the residuals versus the predictions</a:t>
            </a:r>
            <a:endParaRPr lang="ru-RU" sz="2400" dirty="0"/>
          </a:p>
        </p:txBody>
      </p:sp>
      <p:pic>
        <p:nvPicPr>
          <p:cNvPr id="10" name="Picture 7" descr="A scatterplot graph correlates model1dollarfitted and model1dollarresid. The graph has model1dollarfitted along the horizontal axis ranging from 60 to 90 in increments of 10 and model1dollarresid along the vertical axis ranging from negative 15 to 15 in increments of 5. A regression line that is parallel to the horizontal axis corresponds to 0 mark on the vertical axis. The graph shows a cluster of points from 63 to 90 along the horizontal axis and negative 10 to 15 along the vertical axis. Three points lie significantly at (75, negative 14), (75, negative 7), and (84, negative 14).">
            <a:extLst>
              <a:ext uri="{FF2B5EF4-FFF2-40B4-BE49-F238E27FC236}">
                <a16:creationId xmlns:a16="http://schemas.microsoft.com/office/drawing/2014/main" xmlns="" id="{2508348A-BFA6-4F6C-BA1B-81502A50C4F3}"/>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287892" y="2209800"/>
            <a:ext cx="4292211" cy="37648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2" name="Picture 8" descr="A scatterplot graph correlates m2dollarfitted and m2dollarresid. The graph has m2dollarfitted along the horizontal axis ranging from 0 to 8000 in increments of 2000 and m2dollarresid along the vertical axis ranging from negative 2000 to 2000 in increments of 1000. A regression line that is parallel to the horizontal axis corresponds to 0 mark on the vertical axis. The graph shows a cluster of points from 2000 to 4500 along the horizontal axis and from negative 2000 to 1000 along the vertical axis. Three points lie significantly at (2400, negative 2000), (6000, negative 1000), and (6000, 0). Points lie one above the other along 0 to 1000 along the horizontal axis and 0 to 1000 along the vertical axis.">
            <a:extLst>
              <a:ext uri="{FF2B5EF4-FFF2-40B4-BE49-F238E27FC236}">
                <a16:creationId xmlns:a16="http://schemas.microsoft.com/office/drawing/2014/main" xmlns="" id="{77FE6040-58D2-4DDE-9E9A-92C1487EAD83}"/>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tretch>
            <a:fillRect/>
          </a:stretch>
        </p:blipFill>
        <p:spPr bwMode="auto">
          <a:xfrm>
            <a:off x="4829601" y="2209800"/>
            <a:ext cx="4124731" cy="361791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34339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Are the Residuals Normal</a:t>
            </a:r>
            <a:r>
              <a:rPr lang="en-US" dirty="0" smtClean="0"/>
              <a:t>? (1 of </a:t>
            </a:r>
            <a:r>
              <a:rPr lang="en-US" dirty="0"/>
              <a:t>3</a:t>
            </a:r>
            <a:r>
              <a:rPr lang="en-US" dirty="0" smtClean="0"/>
              <a:t>)</a:t>
            </a:r>
            <a:endParaRPr lang="en-US" dirty="0"/>
          </a:p>
        </p:txBody>
      </p:sp>
      <p:sp>
        <p:nvSpPr>
          <p:cNvPr id="2" name="Content Placeholder 1"/>
          <p:cNvSpPr>
            <a:spLocks noGrp="1"/>
          </p:cNvSpPr>
          <p:nvPr>
            <p:ph idx="1"/>
          </p:nvPr>
        </p:nvSpPr>
        <p:spPr>
          <a:xfrm>
            <a:off x="243114" y="1415142"/>
            <a:ext cx="8610600" cy="566058"/>
          </a:xfrm>
        </p:spPr>
        <p:txBody>
          <a:bodyPr>
            <a:normAutofit/>
          </a:bodyPr>
          <a:lstStyle/>
          <a:p>
            <a:pPr marL="514350" indent="-514350">
              <a:buFont typeface="+mj-lt"/>
              <a:buAutoNum type="arabicPeriod"/>
            </a:pPr>
            <a:r>
              <a:rPr lang="en-US" sz="2400" dirty="0"/>
              <a:t>Look at a histogram of the residuals</a:t>
            </a:r>
            <a:r>
              <a:rPr lang="en-US" sz="2400" dirty="0" smtClean="0"/>
              <a:t>.</a:t>
            </a:r>
            <a:endParaRPr lang="en-US" sz="2400" dirty="0"/>
          </a:p>
        </p:txBody>
      </p:sp>
      <p:pic>
        <p:nvPicPr>
          <p:cNvPr id="9" name="Picture 5" descr="A histogram plots m1dollarresid against Frequency. The graph has m1dollarresid along the horizontal axis ranging from negative 30 to 10 in increments of 10 and Frequency along the vertical axis ranging from 0 to 6 in increments of 1. The first bar starts at (negative 30 to negative 20, 1); (negative 20, negative 10, 2); (negative 10 to 0, 6); (0 to 10, 2); (10 to 20, 1); (20 to 30, 1); and (30 to 40, 1).">
            <a:extLst>
              <a:ext uri="{FF2B5EF4-FFF2-40B4-BE49-F238E27FC236}">
                <a16:creationId xmlns:a16="http://schemas.microsoft.com/office/drawing/2014/main" xmlns="" id="{354D14C7-AD4D-4A6E-BA05-239FE37ED6C5}"/>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228600" y="2286000"/>
            <a:ext cx="4165978" cy="365409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0" name="Picture 8" descr="A histogram plots m2dollarresid against Frequency. The graph has m2dollarresid along the horizontal axis ranging from negative 2000 to 3000 in increments of 1000 and Frequency along the vertical axis ranging from 0 to 30 in increments of 5. The first bar starts at (negative 2500 to negative 2000, 2.5); (negative 2000 to negative 1500, 3); (negative 1500 to negative 1000, 7); (negative 1000 to negative 500, 3); (negative 500 to 0, 17.5); (0 to 500, 35); (500 to 1000, 12.5); (1000 to 1500, 3); (1500 to 2000, 1.5); (2000 to 2500, 1.5); (2500 to 3000, 1.5).">
            <a:extLst>
              <a:ext uri="{FF2B5EF4-FFF2-40B4-BE49-F238E27FC236}">
                <a16:creationId xmlns:a16="http://schemas.microsoft.com/office/drawing/2014/main" xmlns="" id="{AE58379A-1012-44EB-9AFB-328E5A445604}"/>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tretch>
            <a:fillRect/>
          </a:stretch>
        </p:blipFill>
        <p:spPr bwMode="auto">
          <a:xfrm>
            <a:off x="4658277" y="2197426"/>
            <a:ext cx="4249714" cy="37275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616765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Are the Residuals Normal</a:t>
            </a:r>
            <a:r>
              <a:rPr lang="en-US" dirty="0" smtClean="0"/>
              <a:t>? (2 of 3)</a:t>
            </a:r>
            <a:endParaRPr lang="en-US" dirty="0"/>
          </a:p>
        </p:txBody>
      </p:sp>
      <p:sp>
        <p:nvSpPr>
          <p:cNvPr id="8" name="Content Placeholder 7"/>
          <p:cNvSpPr>
            <a:spLocks noGrp="1"/>
          </p:cNvSpPr>
          <p:nvPr>
            <p:ph sz="quarter" idx="10"/>
          </p:nvPr>
        </p:nvSpPr>
        <p:spPr>
          <a:xfrm>
            <a:off x="204725" y="1407393"/>
            <a:ext cx="8600852" cy="4841007"/>
          </a:xfrm>
        </p:spPr>
        <p:txBody>
          <a:bodyPr>
            <a:normAutofit/>
          </a:bodyPr>
          <a:lstStyle/>
          <a:p>
            <a:pPr marL="514350" indent="-514350">
              <a:buFont typeface="+mj-lt"/>
              <a:buAutoNum type="arabicPeriod" startAt="2"/>
            </a:pPr>
            <a:r>
              <a:rPr lang="en-US" dirty="0"/>
              <a:t>Look at a </a:t>
            </a:r>
            <a:r>
              <a:rPr lang="en-US" i="1" dirty="0"/>
              <a:t>normal probability plot </a:t>
            </a:r>
            <a:r>
              <a:rPr lang="en-US" dirty="0"/>
              <a:t>(or a </a:t>
            </a:r>
            <a:r>
              <a:rPr lang="en-US" i="1" dirty="0"/>
              <a:t>normal </a:t>
            </a:r>
            <a:r>
              <a:rPr lang="en-US" i="1" dirty="0" err="1"/>
              <a:t>quantile</a:t>
            </a:r>
            <a:r>
              <a:rPr lang="en-US" i="1" dirty="0"/>
              <a:t> plot</a:t>
            </a:r>
            <a:r>
              <a:rPr lang="en-US" dirty="0" smtClean="0"/>
              <a:t>).</a:t>
            </a:r>
          </a:p>
          <a:p>
            <a:pPr marL="0" indent="1887538">
              <a:buNone/>
            </a:pPr>
            <a:endParaRPr lang="en-US" dirty="0" smtClean="0"/>
          </a:p>
          <a:p>
            <a:pPr marL="0" indent="1887538">
              <a:buNone/>
            </a:pPr>
            <a:r>
              <a:rPr lang="en-US" dirty="0" smtClean="0"/>
              <a:t>Normal </a:t>
            </a:r>
            <a:r>
              <a:rPr lang="en-US" dirty="0"/>
              <a:t>Probability/Quantile Plot</a:t>
            </a:r>
          </a:p>
          <a:p>
            <a:pPr marL="0" indent="0">
              <a:buNone/>
            </a:pPr>
            <a:r>
              <a:rPr lang="en-US" dirty="0"/>
              <a:t>Scatterplot of the residuals versus a normal probability scale or a “perfect” normal sample.</a:t>
            </a:r>
          </a:p>
          <a:p>
            <a:pPr marL="0" indent="1770063">
              <a:buNone/>
            </a:pPr>
            <a:r>
              <a:rPr lang="en-US" dirty="0"/>
              <a:t> </a:t>
            </a:r>
            <a:r>
              <a:rPr lang="en-US" b="1" dirty="0"/>
              <a:t>Straight line ↔ Normal </a:t>
            </a:r>
            <a:r>
              <a:rPr lang="en-US" b="1" dirty="0" smtClean="0"/>
              <a:t>data</a:t>
            </a:r>
            <a:endParaRPr lang="en-US" b="1" dirty="0"/>
          </a:p>
        </p:txBody>
      </p:sp>
    </p:spTree>
    <p:extLst>
      <p:ext uri="{BB962C8B-B14F-4D97-AF65-F5344CB8AC3E}">
        <p14:creationId xmlns:p14="http://schemas.microsoft.com/office/powerpoint/2010/main" val="37949295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Are the Residuals Normal</a:t>
            </a:r>
            <a:r>
              <a:rPr lang="en-US" dirty="0" smtClean="0"/>
              <a:t>? (3 of 3)</a:t>
            </a:r>
            <a:endParaRPr lang="en-US" dirty="0"/>
          </a:p>
        </p:txBody>
      </p:sp>
      <p:sp>
        <p:nvSpPr>
          <p:cNvPr id="3" name="Content Placeholder 2"/>
          <p:cNvSpPr>
            <a:spLocks noGrp="1"/>
          </p:cNvSpPr>
          <p:nvPr>
            <p:ph idx="1"/>
          </p:nvPr>
        </p:nvSpPr>
        <p:spPr>
          <a:xfrm>
            <a:off x="243114" y="1415142"/>
            <a:ext cx="8748486" cy="489858"/>
          </a:xfrm>
        </p:spPr>
        <p:txBody>
          <a:bodyPr>
            <a:noAutofit/>
          </a:bodyPr>
          <a:lstStyle/>
          <a:p>
            <a:pPr marL="514350" indent="-514350">
              <a:spcBef>
                <a:spcPts val="624"/>
              </a:spcBef>
              <a:buFont typeface="+mj-lt"/>
              <a:buAutoNum type="arabicPeriod" startAt="2"/>
            </a:pPr>
            <a:r>
              <a:rPr lang="en-US" sz="2400" dirty="0"/>
              <a:t>Look at a </a:t>
            </a:r>
            <a:r>
              <a:rPr lang="en-US" sz="2400" i="1" dirty="0"/>
              <a:t>normal probability plot</a:t>
            </a:r>
            <a:r>
              <a:rPr lang="en-US" sz="2400" dirty="0"/>
              <a:t> (or </a:t>
            </a:r>
            <a:r>
              <a:rPr lang="en-US" sz="2400" i="1" dirty="0"/>
              <a:t>a normal </a:t>
            </a:r>
            <a:r>
              <a:rPr lang="en-US" sz="2400" i="1" dirty="0" err="1"/>
              <a:t>quantile</a:t>
            </a:r>
            <a:r>
              <a:rPr lang="en-US" sz="2400" i="1" dirty="0"/>
              <a:t> plot</a:t>
            </a:r>
            <a:r>
              <a:rPr lang="en-US" sz="2400" dirty="0" smtClean="0"/>
              <a:t>).</a:t>
            </a:r>
            <a:endParaRPr lang="en-US" sz="2400" dirty="0"/>
          </a:p>
        </p:txBody>
      </p:sp>
      <p:pic>
        <p:nvPicPr>
          <p:cNvPr id="10" name="Picture Placeholder 9" descr="A scatterplot graph titled as Normal Q-Q plot correlates Theoretical Quantiles and Sample Quantiles. The graph has Theoretical Quantiles along the horizontal axis ranging from negative 2 to 2 in increments of 1 and Sample Quantiles along the vertical axis ranging from negative 15 to 15 in increments of 5. A regression line extends from (negative 2.2, negative 20) to (2, 18).  The graph has a cluster of points along the regression line from (negative 1.4, negative 14) to (1.3, 11). A point lies significantly at (negative 1.7, negative 17).">
            <a:extLst>
              <a:ext uri="{FF2B5EF4-FFF2-40B4-BE49-F238E27FC236}">
                <a16:creationId xmlns:a16="http://schemas.microsoft.com/office/drawing/2014/main" xmlns="" id="{BFB7B6A0-D274-49A7-904E-B712A3B59853}"/>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401624" y="2329542"/>
            <a:ext cx="4124731" cy="361791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1" name="Picture Placeholder 10" descr="A scatterplot graph titled as Normal Q-Q plot correlates Theoretical Quantiles and Sample Quantiles. The graph has Theoretical Quantiles along the horizontal axis ranging from negative 2 to 2 in increments of 1 and Sample Quantiles along the vertical axis ranging from negative 2000 to 2000 in increments of 1000. A regression line extends from (negative 3, negative 1100) to (3, 1000).  The graph has a cluster of points along the regression line from (negative 1.5, negative 1500) to (1.5, 500). A point lies significantly at (negative 2, negative 2100).">
            <a:extLst>
              <a:ext uri="{FF2B5EF4-FFF2-40B4-BE49-F238E27FC236}">
                <a16:creationId xmlns:a16="http://schemas.microsoft.com/office/drawing/2014/main" xmlns="" id="{419E3564-A4B8-4A4C-8A1E-6C3A9E37DE22}"/>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tretch>
            <a:fillRect/>
          </a:stretch>
        </p:blipFill>
        <p:spPr bwMode="auto">
          <a:xfrm>
            <a:off x="4891914" y="2346585"/>
            <a:ext cx="4043457" cy="354662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483467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Sections </a:t>
            </a:r>
            <a:r>
              <a:rPr lang="en-US" dirty="0" smtClean="0"/>
              <a:t>1.2–1.3</a:t>
            </a:r>
            <a:endParaRPr lang="en-US" dirty="0"/>
          </a:p>
        </p:txBody>
      </p:sp>
      <p:sp>
        <p:nvSpPr>
          <p:cNvPr id="3" name="Content Placeholder 2"/>
          <p:cNvSpPr>
            <a:spLocks noGrp="1"/>
          </p:cNvSpPr>
          <p:nvPr>
            <p:ph sz="quarter" idx="10"/>
          </p:nvPr>
        </p:nvSpPr>
        <p:spPr>
          <a:xfrm>
            <a:off x="247304" y="1407392"/>
            <a:ext cx="8515695" cy="4805217"/>
          </a:xfrm>
        </p:spPr>
        <p:txBody>
          <a:bodyPr>
            <a:noAutofit/>
          </a:bodyPr>
          <a:lstStyle/>
          <a:p>
            <a:pPr marL="0" indent="0">
              <a:spcBef>
                <a:spcPts val="600"/>
              </a:spcBef>
              <a:buNone/>
            </a:pPr>
            <a:r>
              <a:rPr lang="en-US" altLang="en-US" dirty="0">
                <a:sym typeface="Symbol" panose="05050102010706020507" pitchFamily="18" charset="2"/>
              </a:rPr>
              <a:t>Assessing a linear </a:t>
            </a:r>
            <a:r>
              <a:rPr lang="en-US" altLang="en-US" dirty="0" smtClean="0">
                <a:sym typeface="Symbol" panose="05050102010706020507" pitchFamily="18" charset="2"/>
              </a:rPr>
              <a:t>model</a:t>
            </a:r>
          </a:p>
          <a:p>
            <a:pPr marL="457200" lvl="1" indent="0">
              <a:spcBef>
                <a:spcPts val="600"/>
              </a:spcBef>
              <a:buNone/>
            </a:pPr>
            <a:r>
              <a:rPr lang="en-US" altLang="en-US" sz="2600" dirty="0" smtClean="0">
                <a:sym typeface="Symbol" panose="05050102010706020507" pitchFamily="18" charset="2"/>
              </a:rPr>
              <a:t>Linearity</a:t>
            </a:r>
          </a:p>
          <a:p>
            <a:pPr marL="457200" lvl="1" indent="0">
              <a:spcBef>
                <a:spcPts val="600"/>
              </a:spcBef>
              <a:buNone/>
            </a:pPr>
            <a:r>
              <a:rPr lang="en-US" altLang="en-US" sz="2600" dirty="0" smtClean="0">
                <a:sym typeface="Symbol" panose="05050102010706020507" pitchFamily="18" charset="2"/>
              </a:rPr>
              <a:t>Constant variance</a:t>
            </a:r>
          </a:p>
          <a:p>
            <a:pPr marL="457200" lvl="1" indent="0">
              <a:spcBef>
                <a:spcPts val="600"/>
              </a:spcBef>
              <a:buNone/>
            </a:pPr>
            <a:r>
              <a:rPr lang="en-US" altLang="en-US" sz="2600" dirty="0" smtClean="0">
                <a:sym typeface="Symbol" panose="05050102010706020507" pitchFamily="18" charset="2"/>
              </a:rPr>
              <a:t>Normality</a:t>
            </a:r>
            <a:endParaRPr lang="en-US" altLang="en-US" sz="2600" dirty="0">
              <a:sym typeface="Symbol" panose="05050102010706020507" pitchFamily="18" charset="2"/>
            </a:endParaRPr>
          </a:p>
        </p:txBody>
      </p:sp>
    </p:spTree>
    <p:extLst>
      <p:ext uri="{BB962C8B-B14F-4D97-AF65-F5344CB8AC3E}">
        <p14:creationId xmlns:p14="http://schemas.microsoft.com/office/powerpoint/2010/main" val="34025552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title"/>
              </p:nvPr>
            </p:nvSpPr>
            <p:spPr/>
            <p:txBody>
              <a:bodyPr>
                <a:normAutofit/>
              </a:bodyPr>
              <a:lstStyle/>
              <a:p>
                <a:r>
                  <a:rPr lang="en-US" altLang="en-US" dirty="0"/>
                  <a:t>Estimating </a:t>
                </a:r>
                <a14:m>
                  <m:oMath xmlns:m="http://schemas.openxmlformats.org/officeDocument/2006/math">
                    <m:sSub>
                      <m:sSubPr>
                        <m:ctrlPr>
                          <a:rPr lang="en-US" altLang="en-US" i="1">
                            <a:latin typeface="Cambria Math" panose="02040503050406030204" pitchFamily="18" charset="0"/>
                          </a:rPr>
                        </m:ctrlPr>
                      </m:sSubPr>
                      <m:e>
                        <m:r>
                          <a:rPr lang="en-US" altLang="en-US" i="1">
                            <a:latin typeface="Cambria Math" panose="02040503050406030204" pitchFamily="18" charset="0"/>
                          </a:rPr>
                          <m:t>𝜎</m:t>
                        </m:r>
                      </m:e>
                      <m:sub>
                        <m:r>
                          <a:rPr lang="en-US" altLang="en-US" i="1">
                            <a:latin typeface="Cambria Math" panose="02040503050406030204" pitchFamily="18" charset="0"/>
                            <a:ea typeface="Cambria Math" panose="02040503050406030204" pitchFamily="18" charset="0"/>
                          </a:rPr>
                          <m:t>𝜀</m:t>
                        </m:r>
                      </m:sub>
                    </m:sSub>
                  </m:oMath>
                </a14:m>
                <a:r>
                  <a:rPr lang="en-US" dirty="0" smtClean="0"/>
                  <a:t> (1 of 2)</a:t>
                </a:r>
                <a:endParaRPr lang="en-US" dirty="0"/>
              </a:p>
            </p:txBody>
          </p:sp>
        </mc:Choice>
        <mc:Fallback xmlns="">
          <p:sp>
            <p:nvSpPr>
              <p:cNvPr id="2" name="Title 1"/>
              <p:cNvSpPr>
                <a:spLocks noGrp="1" noRot="1" noChangeAspect="1" noMove="1" noResize="1" noEditPoints="1" noAdjustHandles="1" noChangeArrowheads="1" noChangeShapeType="1" noTextEdit="1"/>
              </p:cNvSpPr>
              <p:nvPr>
                <p:ph type="title"/>
              </p:nvPr>
            </p:nvSpPr>
            <p:spPr>
              <a:blipFill rotWithShape="1">
                <a:blip r:embed="rId4"/>
                <a:stretch>
                  <a:fillRect/>
                </a:stretch>
              </a:blipFill>
            </p:spPr>
            <p:txBody>
              <a:bodyPr/>
              <a:lstStyle/>
              <a:p>
                <a:r>
                  <a:rPr lang="en-US">
                    <a:noFill/>
                  </a:rPr>
                  <a:t> </a:t>
                </a:r>
              </a:p>
            </p:txBody>
          </p:sp>
        </mc:Fallback>
      </mc:AlternateContent>
      <p:graphicFrame>
        <p:nvGraphicFramePr>
          <p:cNvPr id="7" name="Object 6" descr="Residuals are e subscript i equals y subscript i minus y hat subscript i.&#10;e bar equals summation of e subscript i over n equals 0 which implies summation of (e subscript i minus e bar) squared equals summation of e squared subscript i.&#10;S S E equals summation of e squared subscript i equals summation of (y subscript i minus y hat subscript i) squared which implies sigma hat squared subscript epsilon equals S S E over n minus 2 which implies sigma hat subscript epsilon equals square root of S S E over n minus 2.&#10;why n minus 2 ? Lose 2 d f for estimating beta subscript 0 and beta subscript 1."/>
          <p:cNvGraphicFramePr>
            <a:graphicFrameLocks noGrp="1" noChangeAspect="1"/>
          </p:cNvGraphicFramePr>
          <p:nvPr>
            <p:extLst>
              <p:ext uri="{D42A27DB-BD31-4B8C-83A1-F6EECF244321}">
                <p14:modId xmlns:p14="http://schemas.microsoft.com/office/powerpoint/2010/main" val="3831832718"/>
              </p:ext>
            </p:extLst>
          </p:nvPr>
        </p:nvGraphicFramePr>
        <p:xfrm>
          <a:off x="940898" y="1712576"/>
          <a:ext cx="7266967" cy="4004348"/>
        </p:xfrm>
        <a:graphic>
          <a:graphicData uri="http://schemas.openxmlformats.org/presentationml/2006/ole">
            <mc:AlternateContent xmlns:mc="http://schemas.openxmlformats.org/markup-compatibility/2006">
              <mc:Choice xmlns:v="urn:schemas-microsoft-com:vml" Requires="v">
                <p:oleObj spid="_x0000_s1046" name="Equation" r:id="rId5" imgW="3035160" imgH="1663560" progId="Equation.DSMT4">
                  <p:embed/>
                </p:oleObj>
              </mc:Choice>
              <mc:Fallback>
                <p:oleObj name="Equation" r:id="rId5" imgW="3035160" imgH="1663560" progId="Equation.DSMT4">
                  <p:embed/>
                  <p:pic>
                    <p:nvPicPr>
                      <p:cNvPr id="0" name="Object 5" descr="Residuals are e subscript i equals y subscript i minus y hat subscript i.&#10;e bar equals summation of e subscript i over n equals 0 which implies summation of (e subscript i minus e bar) squared equals summation of e squared subscript i.&#10;S S E equals summation of e squared subscript i equals summation of (y subscript i minus y hat subscript i) squared which implies sigma hat squared subscript epsilon equals S S E over n minus 2 which implies sigma hat subscript epsilon equals square root of S S E over n minus 2.&#10;why n minus 2 ? Lose 2 d f for estimating beta subscript 0 and beta subscript 1."/>
                      <p:cNvPicPr>
                        <a:picLocks noGrp="1" noChangeAspect="1" noChangeArrowheads="1"/>
                      </p:cNvPicPr>
                      <p:nvPr/>
                    </p:nvPicPr>
                    <p:blipFill>
                      <a:blip r:embed="rId6"/>
                      <a:srcRect/>
                      <a:stretch>
                        <a:fillRect/>
                      </a:stretch>
                    </p:blipFill>
                    <p:spPr bwMode="auto">
                      <a:xfrm>
                        <a:off x="940898" y="1712576"/>
                        <a:ext cx="7266967" cy="4004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294970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title"/>
              </p:nvPr>
            </p:nvSpPr>
            <p:spPr/>
            <p:txBody>
              <a:bodyPr/>
              <a:lstStyle/>
              <a:p>
                <a:r>
                  <a:rPr lang="en-US" altLang="en-US" dirty="0" smtClean="0">
                    <a:solidFill>
                      <a:schemeClr val="bg1"/>
                    </a:solidFill>
                  </a:rPr>
                  <a:t>Estimating </a:t>
                </a:r>
                <a14:m>
                  <m:oMath xmlns:m="http://schemas.openxmlformats.org/officeDocument/2006/math">
                    <m:sSub>
                      <m:sSubPr>
                        <m:ctrlPr>
                          <a:rPr lang="en-US" altLang="en-US" i="1">
                            <a:solidFill>
                              <a:schemeClr val="bg1"/>
                            </a:solidFill>
                            <a:latin typeface="Cambria Math" panose="02040503050406030204" pitchFamily="18" charset="0"/>
                          </a:rPr>
                        </m:ctrlPr>
                      </m:sSubPr>
                      <m:e>
                        <m:r>
                          <a:rPr lang="en-US" altLang="en-US" i="1">
                            <a:solidFill>
                              <a:schemeClr val="bg1"/>
                            </a:solidFill>
                            <a:latin typeface="Cambria Math" panose="02040503050406030204" pitchFamily="18" charset="0"/>
                          </a:rPr>
                          <m:t>𝜎</m:t>
                        </m:r>
                      </m:e>
                      <m:sub>
                        <m:r>
                          <a:rPr lang="en-US" altLang="en-US" i="1">
                            <a:solidFill>
                              <a:schemeClr val="bg1"/>
                            </a:solidFill>
                            <a:latin typeface="Cambria Math" panose="02040503050406030204" pitchFamily="18" charset="0"/>
                            <a:ea typeface="Cambria Math" panose="02040503050406030204" pitchFamily="18" charset="0"/>
                          </a:rPr>
                          <m:t>𝜀</m:t>
                        </m:r>
                      </m:sub>
                    </m:sSub>
                  </m:oMath>
                </a14:m>
                <a:r>
                  <a:rPr lang="en-US" dirty="0" smtClean="0">
                    <a:solidFill>
                      <a:schemeClr val="bg1"/>
                    </a:solidFill>
                  </a:rPr>
                  <a:t> (2 of 2)</a:t>
                </a:r>
                <a:endParaRPr lang="en-US" dirty="0">
                  <a:solidFill>
                    <a:schemeClr val="bg1"/>
                  </a:solidFill>
                </a:endParaRPr>
              </a:p>
            </p:txBody>
          </p:sp>
        </mc:Choice>
        <mc:Fallback xmlns="">
          <p:sp>
            <p:nvSpPr>
              <p:cNvPr id="2" name="Title 1"/>
              <p:cNvSpPr>
                <a:spLocks noGrp="1" noRot="1" noChangeAspect="1" noMove="1" noResize="1" noEditPoints="1" noAdjustHandles="1" noChangeArrowheads="1" noChangeShapeType="1" noTextEdit="1"/>
              </p:cNvSpPr>
              <p:nvPr>
                <p:ph type="title"/>
              </p:nvPr>
            </p:nvSpPr>
            <p:spPr>
              <a:blipFill rotWithShape="1">
                <a:blip r:embed="rId3"/>
                <a:stretch>
                  <a:fillRect/>
                </a:stretch>
              </a:blipFill>
            </p:spPr>
            <p:txBody>
              <a:bodyPr/>
              <a:lstStyle/>
              <a:p>
                <a:r>
                  <a:rPr lang="en-US">
                    <a:noFill/>
                  </a:rPr>
                  <a:t> </a:t>
                </a:r>
              </a:p>
            </p:txBody>
          </p:sp>
        </mc:Fallback>
      </mc:AlternateContent>
      <p:pic>
        <p:nvPicPr>
          <p:cNvPr id="9218" name="Picture 2" descr="A series of instructions are shown. A text reads, Residuals: Min, negative 18.4621; IQ, negative 6.3571; Median, 0.1354; 3Q, 5.7992; Max, 16.6279.&#10;A table titled Coefficients shows data in two rows and five columns:&#10;The column head of the table reads, Estimate; Std. Error; t value; Pr open parenthesis lesser than absolute value of t close parenthesis.&#10;The data of the table are as follows:&#10;Row 1: Open parenthesis Intercept close parenthesis – Estimate, 18.6721; Std. Error, 9.3311; t value, 2.001; Pr open parenthesis lesser than absolute value of t close parenthesis, 0.0548 period.&#10;Row 2: Midterm - Estimate, 1.4925; Std. Error, 0.2413; t value, 6.186; Pr open parenthesis lesser than absolute value of t close parenthesis, 9.58eminus07 three asterisks.&#10;The next line reads, Signif. Codes: 0 open single quote three asterisks close single quote 0.001 open single quote two asterisks close single quote 0.01 open single quote one asterisk close single quote 0.05 open single quote period close single quote 0.1 open single quote close single quote 1.&#10;The next line reads, Residual standard error: 9.651 (A callout reading sigma hat subscript varepsilon points toward 9.651.) on 29 (A callout reading n minus 2 points toward 29.) degrees of freedom Multiple R-squared: 0.5689, Adjusted R-squared: 0.554 F-statistic: 38.26 on 1 and 29 DF, p-value: 9.582eminus07.&#10;A text below reads, Final hat equals 18.67 plus 1.49 into Midterm."/>
          <p:cNvPicPr>
            <a:picLocks noGrp="1" noChangeAspect="1" noChangeArrowheads="1"/>
          </p:cNvPicPr>
          <p:nvPr>
            <p:ph type="pic" sz="quarter" idx="11"/>
          </p:nvPr>
        </p:nvPicPr>
        <p:blipFill>
          <a:blip r:embed="rId4">
            <a:extLst>
              <a:ext uri="{28A0092B-C50C-407E-A947-70E740481C1C}">
                <a14:useLocalDpi xmlns:a14="http://schemas.microsoft.com/office/drawing/2010/main" val="0"/>
              </a:ext>
            </a:extLst>
          </a:blip>
          <a:stretch>
            <a:fillRect/>
          </a:stretch>
        </p:blipFill>
        <p:spPr bwMode="auto">
          <a:xfrm>
            <a:off x="724015" y="1619837"/>
            <a:ext cx="7541281" cy="45971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529209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Simple Linear Model in R</a:t>
            </a:r>
          </a:p>
        </p:txBody>
      </p:sp>
      <p:sp>
        <p:nvSpPr>
          <p:cNvPr id="3" name="Content Placeholder 2"/>
          <p:cNvSpPr>
            <a:spLocks noGrp="1"/>
          </p:cNvSpPr>
          <p:nvPr>
            <p:ph sz="quarter" idx="10"/>
          </p:nvPr>
        </p:nvSpPr>
        <p:spPr>
          <a:xfrm>
            <a:off x="247304" y="1407392"/>
            <a:ext cx="8591896" cy="4805217"/>
          </a:xfrm>
        </p:spPr>
        <p:txBody>
          <a:bodyPr>
            <a:normAutofit/>
          </a:bodyPr>
          <a:lstStyle/>
          <a:p>
            <a:pPr marL="0" indent="0">
              <a:buNone/>
            </a:pPr>
            <a:r>
              <a:rPr lang="en-US" dirty="0">
                <a:solidFill>
                  <a:srgbClr val="000000"/>
                </a:solidFill>
              </a:rPr>
              <a:t>Basic command:</a:t>
            </a:r>
          </a:p>
          <a:p>
            <a:pPr marL="0" indent="0">
              <a:buNone/>
            </a:pPr>
            <a:r>
              <a:rPr lang="en-US" b="1" dirty="0" smtClean="0">
                <a:solidFill>
                  <a:srgbClr val="000000"/>
                </a:solidFill>
              </a:rPr>
              <a:t>	</a:t>
            </a:r>
            <a:r>
              <a:rPr lang="en-US" b="1" dirty="0" smtClean="0">
                <a:solidFill>
                  <a:srgbClr val="000000"/>
                </a:solidFill>
                <a:latin typeface="Courier New" panose="02070309020205020404" pitchFamily="49" charset="0"/>
                <a:cs typeface="Courier New" panose="02070309020205020404" pitchFamily="49" charset="0"/>
              </a:rPr>
              <a:t>lm(</a:t>
            </a:r>
            <a:r>
              <a:rPr lang="en-US" i="1" dirty="0" err="1" smtClean="0">
                <a:solidFill>
                  <a:srgbClr val="000000"/>
                </a:solidFill>
                <a:latin typeface="Courier New" panose="02070309020205020404" pitchFamily="49" charset="0"/>
                <a:cs typeface="Courier New" panose="02070309020205020404" pitchFamily="49" charset="0"/>
              </a:rPr>
              <a:t>response~predictor</a:t>
            </a:r>
            <a:r>
              <a:rPr lang="en-US" b="1" dirty="0" smtClean="0">
                <a:solidFill>
                  <a:srgbClr val="000000"/>
                </a:solidFill>
                <a:latin typeface="Courier New" panose="02070309020205020404" pitchFamily="49" charset="0"/>
                <a:cs typeface="Courier New" panose="02070309020205020404" pitchFamily="49" charset="0"/>
              </a:rPr>
              <a:t>)</a:t>
            </a:r>
            <a:endParaRPr lang="en-US" b="1" dirty="0">
              <a:solidFill>
                <a:srgbClr val="000000"/>
              </a:solidFill>
              <a:latin typeface="Courier New" panose="02070309020205020404" pitchFamily="49" charset="0"/>
              <a:cs typeface="Courier New" panose="02070309020205020404" pitchFamily="49" charset="0"/>
            </a:endParaRPr>
          </a:p>
          <a:p>
            <a:pPr marL="0" indent="0">
              <a:buNone/>
            </a:pPr>
            <a:r>
              <a:rPr lang="en-US" b="1" dirty="0" smtClean="0">
                <a:solidFill>
                  <a:srgbClr val="000000"/>
                </a:solidFill>
                <a:latin typeface="Courier New" panose="02070309020205020404" pitchFamily="49" charset="0"/>
                <a:cs typeface="Courier New" panose="02070309020205020404" pitchFamily="49" charset="0"/>
              </a:rPr>
              <a:t>	lm(</a:t>
            </a:r>
            <a:r>
              <a:rPr lang="en-US" i="1" dirty="0" err="1" smtClean="0">
                <a:solidFill>
                  <a:srgbClr val="000000"/>
                </a:solidFill>
                <a:latin typeface="Courier New" panose="02070309020205020404" pitchFamily="49" charset="0"/>
                <a:cs typeface="Courier New" panose="02070309020205020404" pitchFamily="49" charset="0"/>
              </a:rPr>
              <a:t>response~predictor</a:t>
            </a:r>
            <a:r>
              <a:rPr lang="en-US" i="1" dirty="0" smtClean="0">
                <a:solidFill>
                  <a:srgbClr val="000000"/>
                </a:solidFill>
                <a:latin typeface="Courier New" panose="02070309020205020404" pitchFamily="49" charset="0"/>
                <a:cs typeface="Courier New" panose="02070309020205020404" pitchFamily="49" charset="0"/>
              </a:rPr>
              <a:t>, </a:t>
            </a:r>
            <a:r>
              <a:rPr lang="en-US" b="1" i="1" dirty="0" smtClean="0">
                <a:solidFill>
                  <a:srgbClr val="000000"/>
                </a:solidFill>
                <a:latin typeface="Courier New" panose="02070309020205020404" pitchFamily="49" charset="0"/>
                <a:cs typeface="Courier New" panose="02070309020205020404" pitchFamily="49" charset="0"/>
              </a:rPr>
              <a:t>data=</a:t>
            </a:r>
            <a:r>
              <a:rPr lang="en-US" i="1" dirty="0" smtClean="0">
                <a:solidFill>
                  <a:srgbClr val="000000"/>
                </a:solidFill>
                <a:latin typeface="Courier New" panose="02070309020205020404" pitchFamily="49" charset="0"/>
                <a:cs typeface="Courier New" panose="02070309020205020404" pitchFamily="49" charset="0"/>
              </a:rPr>
              <a:t>name</a:t>
            </a:r>
            <a:r>
              <a:rPr lang="en-US" b="1" dirty="0">
                <a:solidFill>
                  <a:srgbClr val="000000"/>
                </a:solidFill>
                <a:latin typeface="Courier New" panose="02070309020205020404" pitchFamily="49" charset="0"/>
                <a:cs typeface="Courier New" panose="02070309020205020404" pitchFamily="49" charset="0"/>
              </a:rPr>
              <a:t>)</a:t>
            </a:r>
          </a:p>
          <a:p>
            <a:pPr marL="0" indent="0">
              <a:buNone/>
            </a:pPr>
            <a:r>
              <a:rPr lang="en-US" dirty="0">
                <a:solidFill>
                  <a:srgbClr val="000000"/>
                </a:solidFill>
              </a:rPr>
              <a:t>Usually store the model in a </a:t>
            </a:r>
            <a:r>
              <a:rPr lang="en-US" dirty="0" smtClean="0">
                <a:solidFill>
                  <a:srgbClr val="000000"/>
                </a:solidFill>
              </a:rPr>
              <a:t>variable:</a:t>
            </a:r>
          </a:p>
          <a:p>
            <a:pPr marL="688975" lvl="2" indent="0">
              <a:buNone/>
            </a:pPr>
            <a:r>
              <a:rPr lang="en-US" sz="2600" i="1" dirty="0" err="1">
                <a:solidFill>
                  <a:srgbClr val="000000"/>
                </a:solidFill>
                <a:latin typeface="Courier New" panose="02070309020205020404" pitchFamily="49" charset="0"/>
                <a:cs typeface="Courier New" panose="02070309020205020404" pitchFamily="49" charset="0"/>
              </a:rPr>
              <a:t>m</a:t>
            </a:r>
            <a:r>
              <a:rPr lang="en-US" sz="2600" i="1" dirty="0" err="1" smtClean="0">
                <a:solidFill>
                  <a:srgbClr val="000000"/>
                </a:solidFill>
                <a:latin typeface="Courier New" panose="02070309020205020404" pitchFamily="49" charset="0"/>
                <a:cs typeface="Courier New" panose="02070309020205020404" pitchFamily="49" charset="0"/>
              </a:rPr>
              <a:t>ymodel</a:t>
            </a:r>
            <a:r>
              <a:rPr lang="en-US" sz="2600" dirty="0" smtClean="0">
                <a:solidFill>
                  <a:srgbClr val="000000"/>
                </a:solidFill>
                <a:latin typeface="Courier New" panose="02070309020205020404" pitchFamily="49" charset="0"/>
                <a:cs typeface="Courier New" panose="02070309020205020404" pitchFamily="49" charset="0"/>
              </a:rPr>
              <a:t> =</a:t>
            </a:r>
            <a:r>
              <a:rPr lang="en-US" sz="2600" b="1" dirty="0" smtClean="0">
                <a:solidFill>
                  <a:srgbClr val="000000"/>
                </a:solidFill>
                <a:latin typeface="Courier New" panose="02070309020205020404" pitchFamily="49" charset="0"/>
                <a:cs typeface="Courier New" panose="02070309020205020404" pitchFamily="49" charset="0"/>
              </a:rPr>
              <a:t>lm(</a:t>
            </a:r>
            <a:r>
              <a:rPr lang="en-US" sz="2600" i="1" dirty="0" err="1" smtClean="0">
                <a:solidFill>
                  <a:srgbClr val="000000"/>
                </a:solidFill>
                <a:latin typeface="Courier New" panose="02070309020205020404" pitchFamily="49" charset="0"/>
                <a:cs typeface="Courier New" panose="02070309020205020404" pitchFamily="49" charset="0"/>
              </a:rPr>
              <a:t>response~predictor</a:t>
            </a:r>
            <a:r>
              <a:rPr lang="en-US" sz="2600" b="1" dirty="0">
                <a:solidFill>
                  <a:srgbClr val="000000"/>
                </a:solidFill>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27231358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What’s in a lm( ) </a:t>
            </a:r>
            <a:r>
              <a:rPr lang="en-US" dirty="0" smtClean="0"/>
              <a:t>?</a:t>
            </a:r>
            <a:endParaRPr lang="en-US" dirty="0"/>
          </a:p>
        </p:txBody>
      </p:sp>
      <p:sp>
        <p:nvSpPr>
          <p:cNvPr id="3" name="Content Placeholder 2"/>
          <p:cNvSpPr>
            <a:spLocks noGrp="1"/>
          </p:cNvSpPr>
          <p:nvPr>
            <p:ph sz="quarter" idx="10"/>
          </p:nvPr>
        </p:nvSpPr>
        <p:spPr>
          <a:xfrm>
            <a:off x="247304" y="1407392"/>
            <a:ext cx="8591896" cy="4805217"/>
          </a:xfrm>
        </p:spPr>
        <p:txBody>
          <a:bodyPr>
            <a:normAutofit/>
          </a:bodyPr>
          <a:lstStyle/>
          <a:p>
            <a:pPr marL="0" indent="0">
              <a:buNone/>
            </a:pPr>
            <a:r>
              <a:rPr lang="en-US" b="1" dirty="0" err="1" smtClean="0">
                <a:solidFill>
                  <a:srgbClr val="000000"/>
                </a:solidFill>
                <a:latin typeface="Courier New" panose="02070309020205020404" pitchFamily="49" charset="0"/>
                <a:cs typeface="Courier New" panose="02070309020205020404" pitchFamily="49" charset="0"/>
              </a:rPr>
              <a:t>mymodel$fitted</a:t>
            </a:r>
            <a:r>
              <a:rPr lang="en-US" dirty="0" smtClean="0">
                <a:solidFill>
                  <a:srgbClr val="000000"/>
                </a:solidFill>
              </a:rPr>
              <a:t> = </a:t>
            </a:r>
            <a:r>
              <a:rPr lang="en-US" dirty="0">
                <a:solidFill>
                  <a:srgbClr val="000000"/>
                </a:solidFill>
              </a:rPr>
              <a:t>predicted values</a:t>
            </a:r>
          </a:p>
          <a:p>
            <a:pPr marL="0" indent="0">
              <a:buNone/>
            </a:pPr>
            <a:r>
              <a:rPr lang="en-US" b="1" dirty="0" err="1" smtClean="0">
                <a:solidFill>
                  <a:srgbClr val="000000"/>
                </a:solidFill>
                <a:latin typeface="Courier New" panose="02070309020205020404" pitchFamily="49" charset="0"/>
                <a:cs typeface="Courier New" panose="02070309020205020404" pitchFamily="49" charset="0"/>
              </a:rPr>
              <a:t>mymodel$resid</a:t>
            </a:r>
            <a:r>
              <a:rPr lang="en-US" dirty="0" smtClean="0">
                <a:solidFill>
                  <a:srgbClr val="000000"/>
                </a:solidFill>
              </a:rPr>
              <a:t> = </a:t>
            </a:r>
            <a:r>
              <a:rPr lang="en-US" dirty="0">
                <a:solidFill>
                  <a:srgbClr val="000000"/>
                </a:solidFill>
              </a:rPr>
              <a:t>residuals</a:t>
            </a:r>
          </a:p>
          <a:p>
            <a:pPr marL="0" indent="0">
              <a:buNone/>
            </a:pPr>
            <a:r>
              <a:rPr lang="en-US" b="1" dirty="0" err="1" smtClean="0">
                <a:solidFill>
                  <a:srgbClr val="000000"/>
                </a:solidFill>
                <a:latin typeface="Courier New" panose="02070309020205020404" pitchFamily="49" charset="0"/>
                <a:cs typeface="Courier New" panose="02070309020205020404" pitchFamily="49" charset="0"/>
              </a:rPr>
              <a:t>mymodel$coeff</a:t>
            </a:r>
            <a:r>
              <a:rPr lang="en-US" b="1" dirty="0" smtClean="0">
                <a:solidFill>
                  <a:srgbClr val="000000"/>
                </a:solidFill>
              </a:rPr>
              <a:t> </a:t>
            </a:r>
            <a:r>
              <a:rPr lang="en-US" dirty="0" smtClean="0">
                <a:solidFill>
                  <a:srgbClr val="000000"/>
                </a:solidFill>
              </a:rPr>
              <a:t>= </a:t>
            </a:r>
            <a:r>
              <a:rPr lang="en-US" dirty="0">
                <a:solidFill>
                  <a:srgbClr val="000000"/>
                </a:solidFill>
              </a:rPr>
              <a:t>estimated coefficients</a:t>
            </a:r>
          </a:p>
          <a:p>
            <a:pPr marL="0" indent="0">
              <a:buNone/>
            </a:pPr>
            <a:r>
              <a:rPr lang="en-US" b="1" dirty="0" err="1" smtClean="0">
                <a:solidFill>
                  <a:srgbClr val="000000"/>
                </a:solidFill>
                <a:latin typeface="Courier New" panose="02070309020205020404" pitchFamily="49" charset="0"/>
                <a:cs typeface="Courier New" panose="02070309020205020404" pitchFamily="49" charset="0"/>
              </a:rPr>
              <a:t>mymodel$call</a:t>
            </a:r>
            <a:r>
              <a:rPr lang="en-US" dirty="0" smtClean="0">
                <a:solidFill>
                  <a:srgbClr val="000000"/>
                </a:solidFill>
              </a:rPr>
              <a:t> = </a:t>
            </a:r>
            <a:r>
              <a:rPr lang="en-US" dirty="0">
                <a:solidFill>
                  <a:srgbClr val="000000"/>
                </a:solidFill>
              </a:rPr>
              <a:t>the form of the model</a:t>
            </a:r>
          </a:p>
          <a:p>
            <a:pPr marL="0" indent="0">
              <a:buNone/>
            </a:pPr>
            <a:r>
              <a:rPr lang="en-US" b="1" dirty="0" err="1" smtClean="0">
                <a:solidFill>
                  <a:srgbClr val="000000"/>
                </a:solidFill>
                <a:latin typeface="Courier New" panose="02070309020205020404" pitchFamily="49" charset="0"/>
                <a:cs typeface="Courier New" panose="02070309020205020404" pitchFamily="49" charset="0"/>
              </a:rPr>
              <a:t>mymodel$model</a:t>
            </a:r>
            <a:r>
              <a:rPr lang="en-US" dirty="0">
                <a:solidFill>
                  <a:srgbClr val="000000"/>
                </a:solidFill>
              </a:rPr>
              <a:t> </a:t>
            </a:r>
            <a:r>
              <a:rPr lang="en-US" dirty="0" smtClean="0">
                <a:solidFill>
                  <a:srgbClr val="000000"/>
                </a:solidFill>
              </a:rPr>
              <a:t>= </a:t>
            </a:r>
            <a:r>
              <a:rPr lang="en-US" dirty="0">
                <a:solidFill>
                  <a:srgbClr val="000000"/>
                </a:solidFill>
              </a:rPr>
              <a:t>the data used</a:t>
            </a:r>
          </a:p>
          <a:p>
            <a:pPr marL="0" indent="0">
              <a:buNone/>
            </a:pPr>
            <a:r>
              <a:rPr lang="en-US" dirty="0">
                <a:solidFill>
                  <a:srgbClr val="000000"/>
                </a:solidFill>
              </a:rPr>
              <a:t>... and more</a:t>
            </a:r>
            <a:r>
              <a:rPr lang="en-US" dirty="0" smtClean="0">
                <a:solidFill>
                  <a:srgbClr val="000000"/>
                </a:solidFill>
              </a:rPr>
              <a:t>!</a:t>
            </a:r>
            <a:endParaRPr lang="en-US" dirty="0">
              <a:solidFill>
                <a:srgbClr val="000000"/>
              </a:solidFill>
            </a:endParaRPr>
          </a:p>
          <a:p>
            <a:pPr marL="0" indent="0">
              <a:buNone/>
            </a:pPr>
            <a:r>
              <a:rPr lang="en-US" dirty="0">
                <a:solidFill>
                  <a:srgbClr val="000000"/>
                </a:solidFill>
              </a:rPr>
              <a:t>Any of these can be used as a variable in a plot or a calculation or can be stored in a new variable</a:t>
            </a:r>
            <a:r>
              <a:rPr lang="en-US" dirty="0" smtClean="0">
                <a:solidFill>
                  <a:srgbClr val="000000"/>
                </a:solidFill>
              </a:rPr>
              <a:t>.</a:t>
            </a:r>
            <a:endParaRPr lang="en-US" dirty="0">
              <a:solidFill>
                <a:srgbClr val="000000"/>
              </a:solidFill>
            </a:endParaRPr>
          </a:p>
        </p:txBody>
      </p:sp>
    </p:spTree>
    <p:extLst>
      <p:ext uri="{BB962C8B-B14F-4D97-AF65-F5344CB8AC3E}">
        <p14:creationId xmlns:p14="http://schemas.microsoft.com/office/powerpoint/2010/main" val="9620164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Special Functions for a lm( )</a:t>
            </a:r>
          </a:p>
        </p:txBody>
      </p:sp>
      <p:sp>
        <p:nvSpPr>
          <p:cNvPr id="3" name="Content Placeholder 2"/>
          <p:cNvSpPr>
            <a:spLocks noGrp="1"/>
          </p:cNvSpPr>
          <p:nvPr>
            <p:ph sz="quarter" idx="10"/>
          </p:nvPr>
        </p:nvSpPr>
        <p:spPr>
          <a:xfrm>
            <a:off x="247304" y="1407392"/>
            <a:ext cx="8591896" cy="4805217"/>
          </a:xfrm>
        </p:spPr>
        <p:txBody>
          <a:bodyPr>
            <a:normAutofit/>
          </a:bodyPr>
          <a:lstStyle/>
          <a:p>
            <a:pPr marL="0" indent="0">
              <a:buNone/>
            </a:pPr>
            <a:r>
              <a:rPr lang="en-US" b="1" dirty="0" err="1">
                <a:solidFill>
                  <a:srgbClr val="000000"/>
                </a:solidFill>
                <a:latin typeface="Courier New" panose="02070309020205020404" pitchFamily="49" charset="0"/>
                <a:cs typeface="Courier New" panose="02070309020205020404" pitchFamily="49" charset="0"/>
              </a:rPr>
              <a:t>m</a:t>
            </a:r>
            <a:r>
              <a:rPr lang="en-US" b="1" dirty="0" err="1" smtClean="0">
                <a:solidFill>
                  <a:srgbClr val="000000"/>
                </a:solidFill>
                <a:latin typeface="Courier New" panose="02070309020205020404" pitchFamily="49" charset="0"/>
                <a:cs typeface="Courier New" panose="02070309020205020404" pitchFamily="49" charset="0"/>
              </a:rPr>
              <a:t>ymodel</a:t>
            </a:r>
            <a:r>
              <a:rPr lang="en-US" b="1" dirty="0" smtClean="0">
                <a:solidFill>
                  <a:srgbClr val="000000"/>
                </a:solidFill>
              </a:rPr>
              <a:t> </a:t>
            </a:r>
            <a:r>
              <a:rPr lang="en-US" b="1" dirty="0" smtClean="0">
                <a:solidFill>
                  <a:srgbClr val="000000"/>
                </a:solidFill>
              </a:rPr>
              <a:t>					</a:t>
            </a:r>
            <a:r>
              <a:rPr lang="en-US" dirty="0" smtClean="0">
                <a:solidFill>
                  <a:srgbClr val="000000"/>
                </a:solidFill>
              </a:rPr>
              <a:t>call </a:t>
            </a:r>
            <a:r>
              <a:rPr lang="en-US" dirty="0">
                <a:solidFill>
                  <a:srgbClr val="000000"/>
                </a:solidFill>
              </a:rPr>
              <a:t>&amp; </a:t>
            </a:r>
            <a:r>
              <a:rPr lang="en-US" dirty="0" err="1">
                <a:solidFill>
                  <a:srgbClr val="000000"/>
                </a:solidFill>
              </a:rPr>
              <a:t>coeff</a:t>
            </a:r>
            <a:endParaRPr lang="en-US" dirty="0">
              <a:solidFill>
                <a:srgbClr val="000000"/>
              </a:solidFill>
            </a:endParaRPr>
          </a:p>
          <a:p>
            <a:pPr marL="0" indent="0">
              <a:buNone/>
            </a:pPr>
            <a:r>
              <a:rPr lang="en-US" b="1" dirty="0" smtClean="0">
                <a:solidFill>
                  <a:srgbClr val="000000"/>
                </a:solidFill>
                <a:latin typeface="Courier New" panose="02070309020205020404" pitchFamily="49" charset="0"/>
                <a:cs typeface="Courier New" panose="02070309020205020404" pitchFamily="49" charset="0"/>
              </a:rPr>
              <a:t>summary(</a:t>
            </a:r>
            <a:r>
              <a:rPr lang="en-US" b="1" dirty="0" err="1" smtClean="0">
                <a:solidFill>
                  <a:srgbClr val="000000"/>
                </a:solidFill>
                <a:latin typeface="Courier New" panose="02070309020205020404" pitchFamily="49" charset="0"/>
                <a:cs typeface="Courier New" panose="02070309020205020404" pitchFamily="49" charset="0"/>
              </a:rPr>
              <a:t>mymodel</a:t>
            </a:r>
            <a:r>
              <a:rPr lang="en-US" b="1" dirty="0" smtClean="0">
                <a:solidFill>
                  <a:srgbClr val="000000"/>
                </a:solidFill>
                <a:latin typeface="Courier New" panose="02070309020205020404" pitchFamily="49" charset="0"/>
                <a:cs typeface="Courier New" panose="02070309020205020404" pitchFamily="49" charset="0"/>
              </a:rPr>
              <a:t>) </a:t>
            </a:r>
            <a:r>
              <a:rPr lang="en-US" b="1" dirty="0" smtClean="0">
                <a:solidFill>
                  <a:srgbClr val="000000"/>
                </a:solidFill>
              </a:rPr>
              <a:t>			</a:t>
            </a:r>
            <a:r>
              <a:rPr lang="en-US" dirty="0" smtClean="0">
                <a:solidFill>
                  <a:srgbClr val="000000"/>
                </a:solidFill>
              </a:rPr>
              <a:t>lots </a:t>
            </a:r>
            <a:r>
              <a:rPr lang="en-US" dirty="0">
                <a:solidFill>
                  <a:srgbClr val="000000"/>
                </a:solidFill>
              </a:rPr>
              <a:t>of </a:t>
            </a:r>
            <a:r>
              <a:rPr lang="en-US" dirty="0" smtClean="0">
                <a:solidFill>
                  <a:srgbClr val="000000"/>
                </a:solidFill>
              </a:rPr>
              <a:t>stuff</a:t>
            </a:r>
            <a:endParaRPr lang="en-US" dirty="0">
              <a:solidFill>
                <a:srgbClr val="000000"/>
              </a:solidFill>
            </a:endParaRPr>
          </a:p>
          <a:p>
            <a:pPr marL="0" indent="0">
              <a:buNone/>
            </a:pPr>
            <a:r>
              <a:rPr lang="en-US" b="1" dirty="0">
                <a:solidFill>
                  <a:srgbClr val="000000"/>
                </a:solidFill>
                <a:latin typeface="Courier New" panose="02070309020205020404" pitchFamily="49" charset="0"/>
                <a:cs typeface="Courier New" panose="02070309020205020404" pitchFamily="49" charset="0"/>
              </a:rPr>
              <a:t>summary(</a:t>
            </a:r>
            <a:r>
              <a:rPr lang="en-US" b="1" dirty="0" err="1">
                <a:solidFill>
                  <a:srgbClr val="000000"/>
                </a:solidFill>
                <a:latin typeface="Courier New" panose="02070309020205020404" pitchFamily="49" charset="0"/>
                <a:cs typeface="Courier New" panose="02070309020205020404" pitchFamily="49" charset="0"/>
              </a:rPr>
              <a:t>mymodel</a:t>
            </a:r>
            <a:r>
              <a:rPr lang="en-US" b="1" dirty="0">
                <a:solidFill>
                  <a:srgbClr val="000000"/>
                </a:solidFill>
                <a:latin typeface="Courier New" panose="02070309020205020404" pitchFamily="49" charset="0"/>
                <a:cs typeface="Courier New" panose="02070309020205020404" pitchFamily="49" charset="0"/>
              </a:rPr>
              <a:t>)$</a:t>
            </a:r>
            <a:r>
              <a:rPr lang="en-US" b="1" dirty="0" smtClean="0">
                <a:solidFill>
                  <a:srgbClr val="000000"/>
                </a:solidFill>
                <a:latin typeface="Courier New" panose="02070309020205020404" pitchFamily="49" charset="0"/>
                <a:cs typeface="Courier New" panose="02070309020205020404" pitchFamily="49" charset="0"/>
              </a:rPr>
              <a:t>sigma </a:t>
            </a:r>
            <a:r>
              <a:rPr lang="en-US" b="1" dirty="0" smtClean="0">
                <a:solidFill>
                  <a:srgbClr val="000000"/>
                </a:solidFill>
              </a:rPr>
              <a:t>		</a:t>
            </a:r>
            <a:r>
              <a:rPr lang="en-US" dirty="0" smtClean="0">
                <a:solidFill>
                  <a:srgbClr val="000000"/>
                </a:solidFill>
              </a:rPr>
              <a:t>std</a:t>
            </a:r>
            <a:r>
              <a:rPr lang="en-US" dirty="0">
                <a:solidFill>
                  <a:srgbClr val="000000"/>
                </a:solidFill>
              </a:rPr>
              <a:t>. dev. of error</a:t>
            </a:r>
          </a:p>
          <a:p>
            <a:pPr marL="0" indent="0">
              <a:buNone/>
            </a:pPr>
            <a:r>
              <a:rPr lang="en-US" b="1" dirty="0" err="1" smtClean="0">
                <a:solidFill>
                  <a:srgbClr val="000000"/>
                </a:solidFill>
                <a:latin typeface="Courier New" panose="02070309020205020404" pitchFamily="49" charset="0"/>
                <a:cs typeface="Courier New" panose="02070309020205020404" pitchFamily="49" charset="0"/>
              </a:rPr>
              <a:t>anova</a:t>
            </a:r>
            <a:r>
              <a:rPr lang="en-US" b="1" dirty="0" smtClean="0">
                <a:solidFill>
                  <a:srgbClr val="000000"/>
                </a:solidFill>
                <a:latin typeface="Courier New" panose="02070309020205020404" pitchFamily="49" charset="0"/>
                <a:cs typeface="Courier New" panose="02070309020205020404" pitchFamily="49" charset="0"/>
              </a:rPr>
              <a:t>(</a:t>
            </a:r>
            <a:r>
              <a:rPr lang="en-US" b="1" dirty="0" err="1" smtClean="0">
                <a:solidFill>
                  <a:srgbClr val="000000"/>
                </a:solidFill>
                <a:latin typeface="Courier New" panose="02070309020205020404" pitchFamily="49" charset="0"/>
                <a:cs typeface="Courier New" panose="02070309020205020404" pitchFamily="49" charset="0"/>
              </a:rPr>
              <a:t>mymodel</a:t>
            </a:r>
            <a:r>
              <a:rPr lang="en-US" b="1" dirty="0" smtClean="0">
                <a:solidFill>
                  <a:srgbClr val="000000"/>
                </a:solidFill>
                <a:latin typeface="Courier New" panose="02070309020205020404" pitchFamily="49" charset="0"/>
                <a:cs typeface="Courier New" panose="02070309020205020404" pitchFamily="49" charset="0"/>
              </a:rPr>
              <a:t>) </a:t>
            </a:r>
            <a:r>
              <a:rPr lang="en-US" b="1" dirty="0" smtClean="0">
                <a:solidFill>
                  <a:srgbClr val="000000"/>
                </a:solidFill>
              </a:rPr>
              <a:t>			</a:t>
            </a:r>
            <a:r>
              <a:rPr lang="en-US" dirty="0" smtClean="0">
                <a:solidFill>
                  <a:srgbClr val="000000"/>
                </a:solidFill>
              </a:rPr>
              <a:t>ANOVA </a:t>
            </a:r>
            <a:r>
              <a:rPr lang="en-US" dirty="0">
                <a:solidFill>
                  <a:srgbClr val="000000"/>
                </a:solidFill>
              </a:rPr>
              <a:t>table</a:t>
            </a:r>
          </a:p>
          <a:p>
            <a:pPr marL="0" indent="0">
              <a:buNone/>
            </a:pPr>
            <a:r>
              <a:rPr lang="en-US" b="1" dirty="0" smtClean="0">
                <a:solidFill>
                  <a:srgbClr val="000000"/>
                </a:solidFill>
                <a:latin typeface="Courier New" panose="02070309020205020404" pitchFamily="49" charset="0"/>
                <a:cs typeface="Courier New" panose="02070309020205020404" pitchFamily="49" charset="0"/>
              </a:rPr>
              <a:t>plot(</a:t>
            </a:r>
            <a:r>
              <a:rPr lang="en-US" b="1" dirty="0" err="1" smtClean="0">
                <a:solidFill>
                  <a:srgbClr val="000000"/>
                </a:solidFill>
                <a:latin typeface="Courier New" panose="02070309020205020404" pitchFamily="49" charset="0"/>
                <a:cs typeface="Courier New" panose="02070309020205020404" pitchFamily="49" charset="0"/>
              </a:rPr>
              <a:t>mymodel</a:t>
            </a:r>
            <a:r>
              <a:rPr lang="en-US" b="1" dirty="0" smtClean="0">
                <a:solidFill>
                  <a:srgbClr val="000000"/>
                </a:solidFill>
                <a:latin typeface="Courier New" panose="02070309020205020404" pitchFamily="49" charset="0"/>
                <a:cs typeface="Courier New" panose="02070309020205020404" pitchFamily="49" charset="0"/>
              </a:rPr>
              <a:t>) </a:t>
            </a:r>
            <a:r>
              <a:rPr lang="en-US" b="1" dirty="0" smtClean="0">
                <a:solidFill>
                  <a:srgbClr val="000000"/>
                </a:solidFill>
              </a:rPr>
              <a:t>			</a:t>
            </a:r>
            <a:r>
              <a:rPr lang="en-US" dirty="0" smtClean="0">
                <a:solidFill>
                  <a:srgbClr val="000000"/>
                </a:solidFill>
              </a:rPr>
              <a:t>four </a:t>
            </a:r>
            <a:r>
              <a:rPr lang="en-US" dirty="0">
                <a:solidFill>
                  <a:srgbClr val="000000"/>
                </a:solidFill>
              </a:rPr>
              <a:t>residual </a:t>
            </a:r>
            <a:r>
              <a:rPr lang="en-US" dirty="0" smtClean="0">
                <a:solidFill>
                  <a:srgbClr val="000000"/>
                </a:solidFill>
              </a:rPr>
              <a:t>plots</a:t>
            </a:r>
            <a:endParaRPr lang="en-US" dirty="0">
              <a:solidFill>
                <a:srgbClr val="000000"/>
              </a:solidFill>
            </a:endParaRPr>
          </a:p>
        </p:txBody>
      </p:sp>
    </p:spTree>
    <p:extLst>
      <p:ext uri="{BB962C8B-B14F-4D97-AF65-F5344CB8AC3E}">
        <p14:creationId xmlns:p14="http://schemas.microsoft.com/office/powerpoint/2010/main" val="26906819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Plots for a lm( )</a:t>
            </a:r>
          </a:p>
        </p:txBody>
      </p:sp>
      <p:sp>
        <p:nvSpPr>
          <p:cNvPr id="6" name="Content Placeholder 5"/>
          <p:cNvSpPr>
            <a:spLocks noGrp="1"/>
          </p:cNvSpPr>
          <p:nvPr>
            <p:ph sz="quarter" idx="10"/>
          </p:nvPr>
        </p:nvSpPr>
        <p:spPr>
          <a:xfrm>
            <a:off x="247304" y="1407392"/>
            <a:ext cx="8668095" cy="4764807"/>
          </a:xfrm>
        </p:spPr>
        <p:txBody>
          <a:bodyPr>
            <a:normAutofit fontScale="85000" lnSpcReduction="20000"/>
          </a:bodyPr>
          <a:lstStyle/>
          <a:p>
            <a:pPr marL="0" indent="0">
              <a:buNone/>
            </a:pPr>
            <a:r>
              <a:rPr lang="en-US" dirty="0"/>
              <a:t>Scatterplot:</a:t>
            </a:r>
          </a:p>
          <a:p>
            <a:pPr marL="0" indent="231775">
              <a:buNone/>
            </a:pPr>
            <a:r>
              <a:rPr lang="en-US" b="1" dirty="0">
                <a:latin typeface="Courier New" panose="02070309020205020404" pitchFamily="49" charset="0"/>
                <a:cs typeface="Courier New" panose="02070309020205020404" pitchFamily="49" charset="0"/>
              </a:rPr>
              <a:t>p</a:t>
            </a:r>
            <a:r>
              <a:rPr lang="en-US" b="1" dirty="0" smtClean="0">
                <a:latin typeface="Courier New" panose="02070309020205020404" pitchFamily="49" charset="0"/>
                <a:cs typeface="Courier New" panose="02070309020205020404" pitchFamily="49" charset="0"/>
              </a:rPr>
              <a:t>lot (</a:t>
            </a:r>
            <a:r>
              <a:rPr lang="en-US" b="1" i="1" dirty="0" err="1" smtClean="0">
                <a:latin typeface="Courier New" panose="02070309020205020404" pitchFamily="49" charset="0"/>
                <a:cs typeface="Courier New" panose="02070309020205020404" pitchFamily="49" charset="0"/>
              </a:rPr>
              <a:t>response~predictor</a:t>
            </a:r>
            <a:r>
              <a:rPr lang="en-US" b="1" dirty="0">
                <a:latin typeface="Courier New" panose="02070309020205020404" pitchFamily="49" charset="0"/>
                <a:cs typeface="Courier New" panose="02070309020205020404" pitchFamily="49" charset="0"/>
              </a:rPr>
              <a:t>)</a:t>
            </a:r>
          </a:p>
          <a:p>
            <a:pPr marL="0" indent="0">
              <a:buNone/>
            </a:pPr>
            <a:r>
              <a:rPr lang="en-US" dirty="0"/>
              <a:t>Add the least-squares line from a model to the plot:</a:t>
            </a:r>
          </a:p>
          <a:p>
            <a:pPr marL="0" indent="231775">
              <a:buNone/>
            </a:pPr>
            <a:r>
              <a:rPr lang="en-US" b="1" dirty="0" err="1">
                <a:latin typeface="Courier New" panose="02070309020205020404" pitchFamily="49" charset="0"/>
                <a:cs typeface="Courier New" panose="02070309020205020404" pitchFamily="49" charset="0"/>
              </a:rPr>
              <a:t>a</a:t>
            </a:r>
            <a:r>
              <a:rPr lang="en-US" b="1" dirty="0" err="1" smtClean="0">
                <a:latin typeface="Courier New" panose="02070309020205020404" pitchFamily="49" charset="0"/>
                <a:cs typeface="Courier New" panose="02070309020205020404" pitchFamily="49" charset="0"/>
              </a:rPr>
              <a:t>bline</a:t>
            </a:r>
            <a:r>
              <a:rPr lang="en-US" b="1" dirty="0" smtClean="0">
                <a:latin typeface="Courier New" panose="02070309020205020404" pitchFamily="49" charset="0"/>
                <a:cs typeface="Courier New" panose="02070309020205020404" pitchFamily="49" charset="0"/>
              </a:rPr>
              <a:t> (</a:t>
            </a:r>
            <a:r>
              <a:rPr lang="en-US" b="1" i="1" dirty="0" err="1" smtClean="0">
                <a:latin typeface="Courier New" panose="02070309020205020404" pitchFamily="49" charset="0"/>
                <a:cs typeface="Courier New" panose="02070309020205020404" pitchFamily="49" charset="0"/>
              </a:rPr>
              <a:t>mymodel</a:t>
            </a:r>
            <a:r>
              <a:rPr lang="en-US" b="1" dirty="0">
                <a:latin typeface="Courier New" panose="02070309020205020404" pitchFamily="49" charset="0"/>
                <a:cs typeface="Courier New" panose="02070309020205020404" pitchFamily="49" charset="0"/>
              </a:rPr>
              <a:t>)</a:t>
            </a:r>
          </a:p>
          <a:p>
            <a:pPr marL="0" indent="0">
              <a:buNone/>
            </a:pPr>
            <a:r>
              <a:rPr lang="en-US" dirty="0"/>
              <a:t>Residuals versus fits:</a:t>
            </a:r>
          </a:p>
          <a:p>
            <a:pPr marL="0" indent="231775">
              <a:buNone/>
            </a:pPr>
            <a:r>
              <a:rPr lang="en-US" b="1" dirty="0">
                <a:latin typeface="Courier New" panose="02070309020205020404" pitchFamily="49" charset="0"/>
                <a:cs typeface="Courier New" panose="02070309020205020404" pitchFamily="49" charset="0"/>
              </a:rPr>
              <a:t>p</a:t>
            </a:r>
            <a:r>
              <a:rPr lang="en-US" b="1" dirty="0" smtClean="0">
                <a:latin typeface="Courier New" panose="02070309020205020404" pitchFamily="49" charset="0"/>
                <a:cs typeface="Courier New" panose="02070309020205020404" pitchFamily="49" charset="0"/>
              </a:rPr>
              <a:t>lot (</a:t>
            </a:r>
            <a:r>
              <a:rPr lang="en-US" b="1" i="1" dirty="0" err="1" smtClean="0">
                <a:latin typeface="Courier New" panose="02070309020205020404" pitchFamily="49" charset="0"/>
                <a:cs typeface="Courier New" panose="02070309020205020404" pitchFamily="49" charset="0"/>
              </a:rPr>
              <a:t>mymodel$resid~mymodel$fitted</a:t>
            </a:r>
            <a:r>
              <a:rPr lang="en-US" b="1" dirty="0">
                <a:latin typeface="Courier New" panose="02070309020205020404" pitchFamily="49" charset="0"/>
                <a:cs typeface="Courier New" panose="02070309020205020404" pitchFamily="49" charset="0"/>
              </a:rPr>
              <a:t>)</a:t>
            </a:r>
          </a:p>
          <a:p>
            <a:pPr marL="0" indent="0">
              <a:buNone/>
            </a:pPr>
            <a:r>
              <a:rPr lang="en-US" dirty="0"/>
              <a:t>Add a “zero” line to a residual scatterplot:</a:t>
            </a:r>
          </a:p>
          <a:p>
            <a:pPr marL="0" indent="231775">
              <a:buNone/>
            </a:pPr>
            <a:r>
              <a:rPr lang="en-US" b="1" dirty="0" err="1">
                <a:latin typeface="Courier New" panose="02070309020205020404" pitchFamily="49" charset="0"/>
                <a:cs typeface="Courier New" panose="02070309020205020404" pitchFamily="49" charset="0"/>
              </a:rPr>
              <a:t>a</a:t>
            </a:r>
            <a:r>
              <a:rPr lang="en-US" b="1" dirty="0" err="1" smtClean="0">
                <a:latin typeface="Courier New" panose="02070309020205020404" pitchFamily="49" charset="0"/>
                <a:cs typeface="Courier New" panose="02070309020205020404" pitchFamily="49" charset="0"/>
              </a:rPr>
              <a:t>bline</a:t>
            </a:r>
            <a:r>
              <a:rPr lang="en-US" b="1" dirty="0" smtClean="0">
                <a:latin typeface="Courier New" panose="02070309020205020404" pitchFamily="49" charset="0"/>
                <a:cs typeface="Courier New" panose="02070309020205020404" pitchFamily="49" charset="0"/>
              </a:rPr>
              <a:t> (0,0</a:t>
            </a:r>
            <a:r>
              <a:rPr lang="en-US" b="1" dirty="0">
                <a:latin typeface="Courier New" panose="02070309020205020404" pitchFamily="49" charset="0"/>
                <a:cs typeface="Courier New" panose="02070309020205020404" pitchFamily="49" charset="0"/>
              </a:rPr>
              <a:t>)</a:t>
            </a:r>
          </a:p>
          <a:p>
            <a:pPr marL="0" indent="0">
              <a:buNone/>
            </a:pPr>
            <a:r>
              <a:rPr lang="en-US" dirty="0"/>
              <a:t>Histogram of the residuals:</a:t>
            </a:r>
          </a:p>
          <a:p>
            <a:pPr marL="0" indent="231775">
              <a:buNone/>
            </a:pPr>
            <a:r>
              <a:rPr lang="en-US" b="1" dirty="0" err="1">
                <a:latin typeface="Courier New" panose="02070309020205020404" pitchFamily="49" charset="0"/>
                <a:cs typeface="Courier New" panose="02070309020205020404" pitchFamily="49" charset="0"/>
              </a:rPr>
              <a:t>h</a:t>
            </a:r>
            <a:r>
              <a:rPr lang="en-US" b="1" dirty="0" err="1" smtClean="0">
                <a:latin typeface="Courier New" panose="02070309020205020404" pitchFamily="49" charset="0"/>
                <a:cs typeface="Courier New" panose="02070309020205020404" pitchFamily="49" charset="0"/>
              </a:rPr>
              <a:t>ist</a:t>
            </a:r>
            <a:r>
              <a:rPr lang="en-US" b="1" dirty="0" smtClean="0">
                <a:latin typeface="Courier New" panose="02070309020205020404" pitchFamily="49" charset="0"/>
                <a:cs typeface="Courier New" panose="02070309020205020404" pitchFamily="49" charset="0"/>
              </a:rPr>
              <a:t> (</a:t>
            </a:r>
            <a:r>
              <a:rPr lang="en-US" b="1" i="1" dirty="0" err="1" smtClean="0">
                <a:latin typeface="Courier New" panose="02070309020205020404" pitchFamily="49" charset="0"/>
                <a:cs typeface="Courier New" panose="02070309020205020404" pitchFamily="49" charset="0"/>
              </a:rPr>
              <a:t>mymodel$resid</a:t>
            </a:r>
            <a:r>
              <a:rPr lang="en-US" b="1" dirty="0">
                <a:latin typeface="Courier New" panose="02070309020205020404" pitchFamily="49" charset="0"/>
                <a:cs typeface="Courier New" panose="02070309020205020404" pitchFamily="49" charset="0"/>
              </a:rPr>
              <a:t>)</a:t>
            </a:r>
          </a:p>
          <a:p>
            <a:pPr marL="0" indent="0">
              <a:buNone/>
            </a:pPr>
            <a:r>
              <a:rPr lang="en-US" dirty="0"/>
              <a:t>Normal </a:t>
            </a:r>
            <a:r>
              <a:rPr lang="en-US" dirty="0" err="1"/>
              <a:t>quantile</a:t>
            </a:r>
            <a:r>
              <a:rPr lang="en-US" dirty="0"/>
              <a:t> plot of the residuals:</a:t>
            </a:r>
          </a:p>
          <a:p>
            <a:pPr marL="0" indent="231775">
              <a:buNone/>
            </a:pPr>
            <a:r>
              <a:rPr lang="en-US" b="1" dirty="0" err="1">
                <a:latin typeface="Courier New" panose="02070309020205020404" pitchFamily="49" charset="0"/>
                <a:cs typeface="Courier New" panose="02070309020205020404" pitchFamily="49" charset="0"/>
              </a:rPr>
              <a:t>q</a:t>
            </a:r>
            <a:r>
              <a:rPr lang="en-US" b="1" dirty="0" err="1" smtClean="0">
                <a:latin typeface="Courier New" panose="02070309020205020404" pitchFamily="49" charset="0"/>
                <a:cs typeface="Courier New" panose="02070309020205020404" pitchFamily="49" charset="0"/>
              </a:rPr>
              <a:t>qnorm</a:t>
            </a:r>
            <a:r>
              <a:rPr lang="en-US" b="1" dirty="0" smtClean="0">
                <a:latin typeface="Courier New" panose="02070309020205020404" pitchFamily="49" charset="0"/>
                <a:cs typeface="Courier New" panose="02070309020205020404" pitchFamily="49" charset="0"/>
              </a:rPr>
              <a:t> (</a:t>
            </a:r>
            <a:r>
              <a:rPr lang="en-US" b="1" i="1" dirty="0" err="1" smtClean="0">
                <a:latin typeface="Courier New" panose="02070309020205020404" pitchFamily="49" charset="0"/>
                <a:cs typeface="Courier New" panose="02070309020205020404" pitchFamily="49" charset="0"/>
              </a:rPr>
              <a:t>mymodel$resid</a:t>
            </a:r>
            <a:r>
              <a:rPr lang="en-US" b="1" dirty="0">
                <a:latin typeface="Courier New" panose="02070309020205020404" pitchFamily="49" charset="0"/>
                <a:cs typeface="Courier New" panose="02070309020205020404" pitchFamily="49" charset="0"/>
              </a:rPr>
              <a:t>)</a:t>
            </a:r>
          </a:p>
          <a:p>
            <a:pPr marL="0" indent="0">
              <a:buNone/>
            </a:pPr>
            <a:r>
              <a:rPr lang="en-US" dirty="0"/>
              <a:t>Add a line to the normal </a:t>
            </a:r>
            <a:r>
              <a:rPr lang="en-US" dirty="0" err="1"/>
              <a:t>quantile</a:t>
            </a:r>
            <a:r>
              <a:rPr lang="en-US" dirty="0"/>
              <a:t> plot:</a:t>
            </a:r>
          </a:p>
          <a:p>
            <a:pPr marL="0" indent="231775">
              <a:buNone/>
            </a:pPr>
            <a:r>
              <a:rPr lang="en-US" b="1" dirty="0" err="1">
                <a:latin typeface="Courier New" panose="02070309020205020404" pitchFamily="49" charset="0"/>
                <a:cs typeface="Courier New" panose="02070309020205020404" pitchFamily="49" charset="0"/>
              </a:rPr>
              <a:t>q</a:t>
            </a:r>
            <a:r>
              <a:rPr lang="en-US" b="1" dirty="0" err="1" smtClean="0">
                <a:latin typeface="Courier New" panose="02070309020205020404" pitchFamily="49" charset="0"/>
                <a:cs typeface="Courier New" panose="02070309020205020404" pitchFamily="49" charset="0"/>
              </a:rPr>
              <a:t>qline</a:t>
            </a:r>
            <a:r>
              <a:rPr lang="en-US" b="1" dirty="0" smtClean="0">
                <a:latin typeface="Courier New" panose="02070309020205020404" pitchFamily="49" charset="0"/>
                <a:cs typeface="Courier New" panose="02070309020205020404" pitchFamily="49" charset="0"/>
              </a:rPr>
              <a:t> (</a:t>
            </a:r>
            <a:r>
              <a:rPr lang="en-US" b="1" i="1" dirty="0" err="1" smtClean="0">
                <a:latin typeface="Courier New" panose="02070309020205020404" pitchFamily="49" charset="0"/>
                <a:cs typeface="Courier New" panose="02070309020205020404" pitchFamily="49" charset="0"/>
              </a:rPr>
              <a:t>mymodel$resid</a:t>
            </a:r>
            <a:r>
              <a:rPr lang="en-US" b="1" dirty="0" smtClean="0">
                <a:latin typeface="Courier New" panose="02070309020205020404" pitchFamily="49" charset="0"/>
                <a:cs typeface="Courier New" panose="02070309020205020404" pitchFamily="49" charset="0"/>
              </a:rPr>
              <a:t>)</a:t>
            </a:r>
            <a:endParaRPr lang="en-US" b="1"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29600388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Is It Linear</a:t>
            </a:r>
            <a:r>
              <a:rPr lang="en-US" dirty="0" smtClean="0"/>
              <a:t>? (1 of 2)</a:t>
            </a:r>
            <a:endParaRPr lang="en-US" dirty="0"/>
          </a:p>
        </p:txBody>
      </p:sp>
      <p:sp>
        <p:nvSpPr>
          <p:cNvPr id="4" name="Content Placeholder 3"/>
          <p:cNvSpPr>
            <a:spLocks noGrp="1"/>
          </p:cNvSpPr>
          <p:nvPr>
            <p:ph idx="1"/>
          </p:nvPr>
        </p:nvSpPr>
        <p:spPr>
          <a:xfrm>
            <a:off x="243114" y="1444336"/>
            <a:ext cx="8610600" cy="583871"/>
          </a:xfrm>
        </p:spPr>
        <p:txBody>
          <a:bodyPr>
            <a:normAutofit fontScale="92500"/>
          </a:bodyPr>
          <a:lstStyle/>
          <a:p>
            <a:pPr marL="514350" indent="-514350">
              <a:spcBef>
                <a:spcPts val="624"/>
              </a:spcBef>
              <a:buFont typeface="+mj-lt"/>
              <a:buAutoNum type="arabicPeriod"/>
            </a:pPr>
            <a:r>
              <a:rPr lang="en-US" dirty="0"/>
              <a:t>Look at a scatterplot with the regression line drawn on it</a:t>
            </a:r>
            <a:r>
              <a:rPr lang="en-US" dirty="0" smtClean="0"/>
              <a:t>.</a:t>
            </a:r>
            <a:endParaRPr lang="en-US" dirty="0"/>
          </a:p>
        </p:txBody>
      </p:sp>
      <p:pic>
        <p:nvPicPr>
          <p:cNvPr id="10" name="Picture 5" descr="A scatterplot graph correlates Midterm and Final. The graph plots Midterm on the horizontal axis ranging from 25 to 50 in increments of 5 and the Final on the vertical axis ranging from 40 to 90 in increments of 10. A regression line having a positive slope extends from (22, 52) to (52, 98). The graph shows a cluster of points from 28 to 50 along the horizontal axis and from 50 and 90 along the vertical line. Four points lie significantly around (23, 43), (27, 41), (35, 51), and (37, 60).">
            <a:extLst>
              <a:ext uri="{FF2B5EF4-FFF2-40B4-BE49-F238E27FC236}">
                <a16:creationId xmlns:a16="http://schemas.microsoft.com/office/drawing/2014/main" xmlns="" id="{637CEDD0-5EF7-4CB0-BE52-E49B3940D493}"/>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228600" y="2331188"/>
            <a:ext cx="4292211" cy="37648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1" name="Picture 6" descr="A scatterplot graph correlates Area and Species. The graph plots Area along the horizontal axis ranging from 0eplus00 to 6eplus05 and Species along the vertical axis ranging from 20 to 120 in increments of 20. A regression line having a positive slope extends from (0eplus00, 19) to (6eplus05, 140). The graph shows a cluster of points one above the other from the origin to (0eplus00, 25). Three other points lie above the regression line at (between 0eplus00 and 2eplus05, 39); (between 0eplus00 and 2eplus05, 80); (between 4eplus05 and 6eplus05, 125) and one below the regression line at (beyond 6eplus05, 129).">
            <a:extLst>
              <a:ext uri="{FF2B5EF4-FFF2-40B4-BE49-F238E27FC236}">
                <a16:creationId xmlns:a16="http://schemas.microsoft.com/office/drawing/2014/main" xmlns="" id="{E667D9A3-BAB6-458D-BAA7-BD642325E5FA}"/>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tretch>
            <a:fillRect/>
          </a:stretch>
        </p:blipFill>
        <p:spPr bwMode="auto">
          <a:xfrm>
            <a:off x="4663817" y="2233150"/>
            <a:ext cx="4360163" cy="382441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954819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2237</TotalTime>
  <Words>356</Words>
  <Application>Microsoft Office PowerPoint</Application>
  <PresentationFormat>On-screen Show (4:3)</PresentationFormat>
  <Paragraphs>78</Paragraphs>
  <Slides>15</Slides>
  <Notes>13</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15</vt:i4>
      </vt:variant>
    </vt:vector>
  </HeadingPairs>
  <TitlesOfParts>
    <vt:vector size="25" baseType="lpstr">
      <vt:lpstr>ＭＳ Ｐゴシック</vt:lpstr>
      <vt:lpstr>Arial</vt:lpstr>
      <vt:lpstr>Arial Black</vt:lpstr>
      <vt:lpstr>Calibri</vt:lpstr>
      <vt:lpstr>Cambria Math</vt:lpstr>
      <vt:lpstr>Courier New</vt:lpstr>
      <vt:lpstr>Symbol</vt:lpstr>
      <vt:lpstr>Wingdings</vt:lpstr>
      <vt:lpstr>bergerinvitels3e_lectureslides_ch01_final</vt:lpstr>
      <vt:lpstr>Equation</vt:lpstr>
      <vt:lpstr>Sections 1.2-1.3</vt:lpstr>
      <vt:lpstr>Sections 1.2–1.3</vt:lpstr>
      <vt:lpstr>Estimating σ_ε (1 of 2)</vt:lpstr>
      <vt:lpstr>Estimating σ_ε (2 of 2)</vt:lpstr>
      <vt:lpstr>Simple Linear Model in R</vt:lpstr>
      <vt:lpstr>What’s in a lm( ) ?</vt:lpstr>
      <vt:lpstr>Special Functions for a lm( )</vt:lpstr>
      <vt:lpstr>Plots for a lm( )</vt:lpstr>
      <vt:lpstr>Is It Linear? (1 of 2)</vt:lpstr>
      <vt:lpstr>Is It Linear? (2 of 2)</vt:lpstr>
      <vt:lpstr>Is the Variance Constant? (1 of 2)</vt:lpstr>
      <vt:lpstr>Is the Variance Constant? (2 of 2)</vt:lpstr>
      <vt:lpstr>Are the Residuals Normal? (1 of 3)</vt:lpstr>
      <vt:lpstr>Are the Residuals Normal? (2 of 3)</vt:lpstr>
      <vt:lpstr>Are the Residuals Normal? (3 of 3)</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Sections 1.2-1.3</dc:title>
  <dc:creator>Canon</dc:creator>
  <cp:lastModifiedBy>Newton, Andy</cp:lastModifiedBy>
  <cp:revision>460</cp:revision>
  <dcterms:created xsi:type="dcterms:W3CDTF">2015-10-23T14:29:37Z</dcterms:created>
  <dcterms:modified xsi:type="dcterms:W3CDTF">2018-07-17T20:49:10Z</dcterms:modified>
</cp:coreProperties>
</file>